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258" r:id="rId3"/>
    <p:sldId id="257"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323"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Lst>
  <p:sldSz cx="18288000" cy="10287000"/>
  <p:notesSz cx="7010400" cy="9296400"/>
  <p:embeddedFontLst>
    <p:embeddedFont>
      <p:font typeface="Cambria" panose="02040503050406030204" pitchFamily="18" charset="0"/>
      <p:regular r:id="rId65"/>
      <p:bold r:id="rId66"/>
      <p:italic r:id="rId67"/>
      <p:boldItalic r:id="rId68"/>
    </p:embeddedFont>
    <p:embeddedFont>
      <p:font typeface="Montserrat Heavy" panose="020B0604020202020204" charset="0"/>
      <p:regular r:id="rId69"/>
    </p:embeddedFont>
    <p:embeddedFont>
      <p:font typeface="Segoe UI" panose="020B0502040204020203" pitchFamily="34" charset="0"/>
      <p:regular r:id="rId70"/>
      <p:bold r:id="rId71"/>
      <p:italic r:id="rId72"/>
      <p:boldItalic r:id="rId73"/>
    </p:embeddedFont>
    <p:embeddedFont>
      <p:font typeface="UTM Talling" panose="020B060402020202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9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D2081CD-FE7F-4867-AA84-9FA6334619AC}" type="datetimeFigureOut">
              <a:rPr lang="en-US" smtClean="0"/>
              <a:t>3/12/2025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1C5F9DA-21C4-41A1-ABBC-168D801AAC17}" type="slidenum">
              <a:rPr lang="en-US" smtClean="0"/>
              <a:t>‹#›</a:t>
            </a:fld>
            <a:endParaRPr lang="en-US"/>
          </a:p>
        </p:txBody>
      </p:sp>
    </p:spTree>
    <p:extLst>
      <p:ext uri="{BB962C8B-B14F-4D97-AF65-F5344CB8AC3E}">
        <p14:creationId xmlns:p14="http://schemas.microsoft.com/office/powerpoint/2010/main" val="252444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5F9DA-21C4-41A1-ABBC-168D801AAC17}" type="slidenum">
              <a:rPr lang="en-US" smtClean="0"/>
              <a:t>46</a:t>
            </a:fld>
            <a:endParaRPr lang="en-US"/>
          </a:p>
        </p:txBody>
      </p:sp>
    </p:spTree>
    <p:extLst>
      <p:ext uri="{BB962C8B-B14F-4D97-AF65-F5344CB8AC3E}">
        <p14:creationId xmlns:p14="http://schemas.microsoft.com/office/powerpoint/2010/main" val="401693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BD5C-14FF-0D54-DEF9-55D55FDCB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837CB-5334-74E4-B7FA-7A8214A40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D75BB-350A-6BC5-54AE-39BF2E7850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85EE18-62B8-E932-27D8-F830EE15B557}"/>
              </a:ext>
            </a:extLst>
          </p:cNvPr>
          <p:cNvSpPr>
            <a:spLocks noGrp="1"/>
          </p:cNvSpPr>
          <p:nvPr>
            <p:ph type="sldNum" sz="quarter" idx="5"/>
          </p:nvPr>
        </p:nvSpPr>
        <p:spPr/>
        <p:txBody>
          <a:bodyPr/>
          <a:lstStyle/>
          <a:p>
            <a:fld id="{41C5F9DA-21C4-41A1-ABBC-168D801AAC17}" type="slidenum">
              <a:rPr lang="en-US" smtClean="0"/>
              <a:t>55</a:t>
            </a:fld>
            <a:endParaRPr lang="en-US"/>
          </a:p>
        </p:txBody>
      </p:sp>
    </p:spTree>
    <p:extLst>
      <p:ext uri="{BB962C8B-B14F-4D97-AF65-F5344CB8AC3E}">
        <p14:creationId xmlns:p14="http://schemas.microsoft.com/office/powerpoint/2010/main" val="153080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262D-6FBA-CC8E-F9B8-4D028871C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3ED1F-C1D6-7CCE-5C8F-3C8AEC671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5B2B1-1306-246F-1FF1-32D11296CD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8F60DF-BAE1-A493-0749-AA057E33FB38}"/>
              </a:ext>
            </a:extLst>
          </p:cNvPr>
          <p:cNvSpPr>
            <a:spLocks noGrp="1"/>
          </p:cNvSpPr>
          <p:nvPr>
            <p:ph type="sldNum" sz="quarter" idx="5"/>
          </p:nvPr>
        </p:nvSpPr>
        <p:spPr/>
        <p:txBody>
          <a:bodyPr/>
          <a:lstStyle/>
          <a:p>
            <a:fld id="{41C5F9DA-21C4-41A1-ABBC-168D801AAC17}" type="slidenum">
              <a:rPr lang="en-US" smtClean="0"/>
              <a:t>56</a:t>
            </a:fld>
            <a:endParaRPr lang="en-US"/>
          </a:p>
        </p:txBody>
      </p:sp>
    </p:spTree>
    <p:extLst>
      <p:ext uri="{BB962C8B-B14F-4D97-AF65-F5344CB8AC3E}">
        <p14:creationId xmlns:p14="http://schemas.microsoft.com/office/powerpoint/2010/main" val="180685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72D25-DE96-D2A3-812C-652CD962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5FAF5-FCED-FB3D-2EF4-8FA439AB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0B97B-DDFA-9A52-6728-F6E6FC38B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6A10DF-E587-6447-A128-ED9D94AEE311}"/>
              </a:ext>
            </a:extLst>
          </p:cNvPr>
          <p:cNvSpPr>
            <a:spLocks noGrp="1"/>
          </p:cNvSpPr>
          <p:nvPr>
            <p:ph type="sldNum" sz="quarter" idx="5"/>
          </p:nvPr>
        </p:nvSpPr>
        <p:spPr/>
        <p:txBody>
          <a:bodyPr/>
          <a:lstStyle/>
          <a:p>
            <a:fld id="{41C5F9DA-21C4-41A1-ABBC-168D801AAC17}" type="slidenum">
              <a:rPr lang="en-US" smtClean="0"/>
              <a:t>57</a:t>
            </a:fld>
            <a:endParaRPr lang="en-US"/>
          </a:p>
        </p:txBody>
      </p:sp>
    </p:spTree>
    <p:extLst>
      <p:ext uri="{BB962C8B-B14F-4D97-AF65-F5344CB8AC3E}">
        <p14:creationId xmlns:p14="http://schemas.microsoft.com/office/powerpoint/2010/main" val="299337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8E11-E7B0-5058-BB6A-986C5436C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28E92-5145-4560-E71C-35348B906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AC0A2-EC38-A8CF-907E-3AFD8C5618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8046D2-CF48-CEE0-E282-1F49BA44C873}"/>
              </a:ext>
            </a:extLst>
          </p:cNvPr>
          <p:cNvSpPr>
            <a:spLocks noGrp="1"/>
          </p:cNvSpPr>
          <p:nvPr>
            <p:ph type="sldNum" sz="quarter" idx="5"/>
          </p:nvPr>
        </p:nvSpPr>
        <p:spPr/>
        <p:txBody>
          <a:bodyPr/>
          <a:lstStyle/>
          <a:p>
            <a:fld id="{41C5F9DA-21C4-41A1-ABBC-168D801AAC17}" type="slidenum">
              <a:rPr lang="en-US" smtClean="0"/>
              <a:t>58</a:t>
            </a:fld>
            <a:endParaRPr lang="en-US"/>
          </a:p>
        </p:txBody>
      </p:sp>
    </p:spTree>
    <p:extLst>
      <p:ext uri="{BB962C8B-B14F-4D97-AF65-F5344CB8AC3E}">
        <p14:creationId xmlns:p14="http://schemas.microsoft.com/office/powerpoint/2010/main" val="132070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CEAD-3F4F-CC9B-C495-A31AC3F9D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371C7-1220-8BE3-4278-92D126622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9C097-F837-5A3E-C67F-DC132ECC5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E42EF-4987-A1C3-AC9C-746A90FF24B8}"/>
              </a:ext>
            </a:extLst>
          </p:cNvPr>
          <p:cNvSpPr>
            <a:spLocks noGrp="1"/>
          </p:cNvSpPr>
          <p:nvPr>
            <p:ph type="sldNum" sz="quarter" idx="5"/>
          </p:nvPr>
        </p:nvSpPr>
        <p:spPr/>
        <p:txBody>
          <a:bodyPr/>
          <a:lstStyle/>
          <a:p>
            <a:fld id="{41C5F9DA-21C4-41A1-ABBC-168D801AAC17}" type="slidenum">
              <a:rPr lang="en-US" smtClean="0"/>
              <a:t>59</a:t>
            </a:fld>
            <a:endParaRPr lang="en-US"/>
          </a:p>
        </p:txBody>
      </p:sp>
    </p:spTree>
    <p:extLst>
      <p:ext uri="{BB962C8B-B14F-4D97-AF65-F5344CB8AC3E}">
        <p14:creationId xmlns:p14="http://schemas.microsoft.com/office/powerpoint/2010/main" val="3047210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87FCA-EE12-F9B5-43BA-258143328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BAE92-34B7-F91C-FA01-0980809A5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23514-645D-D396-6258-CEA2862537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78DE86-4D8F-8A1C-4132-1C58497E98A3}"/>
              </a:ext>
            </a:extLst>
          </p:cNvPr>
          <p:cNvSpPr>
            <a:spLocks noGrp="1"/>
          </p:cNvSpPr>
          <p:nvPr>
            <p:ph type="sldNum" sz="quarter" idx="5"/>
          </p:nvPr>
        </p:nvSpPr>
        <p:spPr/>
        <p:txBody>
          <a:bodyPr/>
          <a:lstStyle/>
          <a:p>
            <a:fld id="{41C5F9DA-21C4-41A1-ABBC-168D801AAC17}" type="slidenum">
              <a:rPr lang="en-US" smtClean="0"/>
              <a:t>60</a:t>
            </a:fld>
            <a:endParaRPr lang="en-US"/>
          </a:p>
        </p:txBody>
      </p:sp>
    </p:spTree>
    <p:extLst>
      <p:ext uri="{BB962C8B-B14F-4D97-AF65-F5344CB8AC3E}">
        <p14:creationId xmlns:p14="http://schemas.microsoft.com/office/powerpoint/2010/main" val="358809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440D2-D12C-BC58-3C3C-FA711B784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3B633-AE0D-F903-2A02-826652F48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9FD0D-502F-D582-CF61-5740BBE646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23417A-10A6-DEBB-8CCF-191C7D5DBACA}"/>
              </a:ext>
            </a:extLst>
          </p:cNvPr>
          <p:cNvSpPr>
            <a:spLocks noGrp="1"/>
          </p:cNvSpPr>
          <p:nvPr>
            <p:ph type="sldNum" sz="quarter" idx="5"/>
          </p:nvPr>
        </p:nvSpPr>
        <p:spPr/>
        <p:txBody>
          <a:bodyPr/>
          <a:lstStyle/>
          <a:p>
            <a:fld id="{41C5F9DA-21C4-41A1-ABBC-168D801AAC17}" type="slidenum">
              <a:rPr lang="en-US" smtClean="0"/>
              <a:t>61</a:t>
            </a:fld>
            <a:endParaRPr lang="en-US"/>
          </a:p>
        </p:txBody>
      </p:sp>
    </p:spTree>
    <p:extLst>
      <p:ext uri="{BB962C8B-B14F-4D97-AF65-F5344CB8AC3E}">
        <p14:creationId xmlns:p14="http://schemas.microsoft.com/office/powerpoint/2010/main" val="2682738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F341-427A-AF67-EF0C-CDCDB1AE7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93A54-F5C1-178A-1600-5E0282505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30F12-915B-3C90-3632-408D2CB663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70AA61-552E-EE38-E636-00599025850E}"/>
              </a:ext>
            </a:extLst>
          </p:cNvPr>
          <p:cNvSpPr>
            <a:spLocks noGrp="1"/>
          </p:cNvSpPr>
          <p:nvPr>
            <p:ph type="sldNum" sz="quarter" idx="5"/>
          </p:nvPr>
        </p:nvSpPr>
        <p:spPr/>
        <p:txBody>
          <a:bodyPr/>
          <a:lstStyle/>
          <a:p>
            <a:fld id="{41C5F9DA-21C4-41A1-ABBC-168D801AAC17}" type="slidenum">
              <a:rPr lang="en-US" smtClean="0"/>
              <a:t>62</a:t>
            </a:fld>
            <a:endParaRPr lang="en-US"/>
          </a:p>
        </p:txBody>
      </p:sp>
    </p:spTree>
    <p:extLst>
      <p:ext uri="{BB962C8B-B14F-4D97-AF65-F5344CB8AC3E}">
        <p14:creationId xmlns:p14="http://schemas.microsoft.com/office/powerpoint/2010/main" val="87813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A34B-FBC6-23EC-8720-74D9709A4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08372-7041-DBD4-FD15-30202ED84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7416E-2073-125F-0FD2-237F82389D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232338-C540-7E91-B52A-C2C16C698F1E}"/>
              </a:ext>
            </a:extLst>
          </p:cNvPr>
          <p:cNvSpPr>
            <a:spLocks noGrp="1"/>
          </p:cNvSpPr>
          <p:nvPr>
            <p:ph type="sldNum" sz="quarter" idx="5"/>
          </p:nvPr>
        </p:nvSpPr>
        <p:spPr/>
        <p:txBody>
          <a:bodyPr/>
          <a:lstStyle/>
          <a:p>
            <a:fld id="{41C5F9DA-21C4-41A1-ABBC-168D801AAC17}" type="slidenum">
              <a:rPr lang="en-US" smtClean="0"/>
              <a:t>47</a:t>
            </a:fld>
            <a:endParaRPr lang="en-US"/>
          </a:p>
        </p:txBody>
      </p:sp>
    </p:spTree>
    <p:extLst>
      <p:ext uri="{BB962C8B-B14F-4D97-AF65-F5344CB8AC3E}">
        <p14:creationId xmlns:p14="http://schemas.microsoft.com/office/powerpoint/2010/main" val="295626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9EB8-D557-D88D-6C38-F2E0733C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538FA-2685-69EE-6259-E58BF3FDD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23AC5-A9F9-D116-F3E3-3846F3767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482E68-6077-B15F-6832-F7E7F841C27A}"/>
              </a:ext>
            </a:extLst>
          </p:cNvPr>
          <p:cNvSpPr>
            <a:spLocks noGrp="1"/>
          </p:cNvSpPr>
          <p:nvPr>
            <p:ph type="sldNum" sz="quarter" idx="5"/>
          </p:nvPr>
        </p:nvSpPr>
        <p:spPr/>
        <p:txBody>
          <a:bodyPr/>
          <a:lstStyle/>
          <a:p>
            <a:fld id="{41C5F9DA-21C4-41A1-ABBC-168D801AAC17}" type="slidenum">
              <a:rPr lang="en-US" smtClean="0"/>
              <a:t>48</a:t>
            </a:fld>
            <a:endParaRPr lang="en-US"/>
          </a:p>
        </p:txBody>
      </p:sp>
    </p:spTree>
    <p:extLst>
      <p:ext uri="{BB962C8B-B14F-4D97-AF65-F5344CB8AC3E}">
        <p14:creationId xmlns:p14="http://schemas.microsoft.com/office/powerpoint/2010/main" val="1820673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69C3-F84E-6C22-A6C1-A3F67915F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62683-9F54-AB9E-BBD4-A4E727919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DFBE2-DFD0-99F4-5856-F3DDB5AC25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558BBF-265F-AA08-05B7-2D6AD403B499}"/>
              </a:ext>
            </a:extLst>
          </p:cNvPr>
          <p:cNvSpPr>
            <a:spLocks noGrp="1"/>
          </p:cNvSpPr>
          <p:nvPr>
            <p:ph type="sldNum" sz="quarter" idx="5"/>
          </p:nvPr>
        </p:nvSpPr>
        <p:spPr/>
        <p:txBody>
          <a:bodyPr/>
          <a:lstStyle/>
          <a:p>
            <a:fld id="{41C5F9DA-21C4-41A1-ABBC-168D801AAC17}" type="slidenum">
              <a:rPr lang="en-US" smtClean="0"/>
              <a:t>49</a:t>
            </a:fld>
            <a:endParaRPr lang="en-US"/>
          </a:p>
        </p:txBody>
      </p:sp>
    </p:spTree>
    <p:extLst>
      <p:ext uri="{BB962C8B-B14F-4D97-AF65-F5344CB8AC3E}">
        <p14:creationId xmlns:p14="http://schemas.microsoft.com/office/powerpoint/2010/main" val="391518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CC005-2D1D-BDE2-181C-4CCD7E89D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BE5B-860D-3F30-534B-EA402F091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B9734-C963-1B72-B186-CA35740347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4A14CD-3F5E-F2AC-6E30-6D4DC2098F6B}"/>
              </a:ext>
            </a:extLst>
          </p:cNvPr>
          <p:cNvSpPr>
            <a:spLocks noGrp="1"/>
          </p:cNvSpPr>
          <p:nvPr>
            <p:ph type="sldNum" sz="quarter" idx="5"/>
          </p:nvPr>
        </p:nvSpPr>
        <p:spPr/>
        <p:txBody>
          <a:bodyPr/>
          <a:lstStyle/>
          <a:p>
            <a:fld id="{41C5F9DA-21C4-41A1-ABBC-168D801AAC17}" type="slidenum">
              <a:rPr lang="en-US" smtClean="0"/>
              <a:t>50</a:t>
            </a:fld>
            <a:endParaRPr lang="en-US"/>
          </a:p>
        </p:txBody>
      </p:sp>
    </p:spTree>
    <p:extLst>
      <p:ext uri="{BB962C8B-B14F-4D97-AF65-F5344CB8AC3E}">
        <p14:creationId xmlns:p14="http://schemas.microsoft.com/office/powerpoint/2010/main" val="33339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1FEC0-25BA-63A2-56E1-BB66E6B90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94D16-778B-20B0-1FFF-0E3E9A3E6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B4C03-18F4-A243-6AF0-5AC2EDDF43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1EFB7-7499-E84A-4C49-885B96EA8353}"/>
              </a:ext>
            </a:extLst>
          </p:cNvPr>
          <p:cNvSpPr>
            <a:spLocks noGrp="1"/>
          </p:cNvSpPr>
          <p:nvPr>
            <p:ph type="sldNum" sz="quarter" idx="5"/>
          </p:nvPr>
        </p:nvSpPr>
        <p:spPr/>
        <p:txBody>
          <a:bodyPr/>
          <a:lstStyle/>
          <a:p>
            <a:fld id="{41C5F9DA-21C4-41A1-ABBC-168D801AAC17}" type="slidenum">
              <a:rPr lang="en-US" smtClean="0"/>
              <a:t>51</a:t>
            </a:fld>
            <a:endParaRPr lang="en-US"/>
          </a:p>
        </p:txBody>
      </p:sp>
    </p:spTree>
    <p:extLst>
      <p:ext uri="{BB962C8B-B14F-4D97-AF65-F5344CB8AC3E}">
        <p14:creationId xmlns:p14="http://schemas.microsoft.com/office/powerpoint/2010/main" val="174356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95CB-7FB7-A7AF-063E-6E86EAF23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F5180-ACCE-BF76-4463-98BF28D8C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E395F-CD7C-0783-277A-A5263F55D2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F3DAB2-4953-A700-94FB-0242EF62012B}"/>
              </a:ext>
            </a:extLst>
          </p:cNvPr>
          <p:cNvSpPr>
            <a:spLocks noGrp="1"/>
          </p:cNvSpPr>
          <p:nvPr>
            <p:ph type="sldNum" sz="quarter" idx="5"/>
          </p:nvPr>
        </p:nvSpPr>
        <p:spPr/>
        <p:txBody>
          <a:bodyPr/>
          <a:lstStyle/>
          <a:p>
            <a:fld id="{41C5F9DA-21C4-41A1-ABBC-168D801AAC17}" type="slidenum">
              <a:rPr lang="en-US" smtClean="0"/>
              <a:t>52</a:t>
            </a:fld>
            <a:endParaRPr lang="en-US"/>
          </a:p>
        </p:txBody>
      </p:sp>
    </p:spTree>
    <p:extLst>
      <p:ext uri="{BB962C8B-B14F-4D97-AF65-F5344CB8AC3E}">
        <p14:creationId xmlns:p14="http://schemas.microsoft.com/office/powerpoint/2010/main" val="20437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8461C-C142-505C-4072-0FC61FC46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93383-7944-90E3-2AD1-DDBECD260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0B25D-FB42-2933-B861-80508D13E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55019B-EC43-6620-CF0B-BE2376BFB35A}"/>
              </a:ext>
            </a:extLst>
          </p:cNvPr>
          <p:cNvSpPr>
            <a:spLocks noGrp="1"/>
          </p:cNvSpPr>
          <p:nvPr>
            <p:ph type="sldNum" sz="quarter" idx="5"/>
          </p:nvPr>
        </p:nvSpPr>
        <p:spPr/>
        <p:txBody>
          <a:bodyPr/>
          <a:lstStyle/>
          <a:p>
            <a:fld id="{41C5F9DA-21C4-41A1-ABBC-168D801AAC17}" type="slidenum">
              <a:rPr lang="en-US" smtClean="0"/>
              <a:t>53</a:t>
            </a:fld>
            <a:endParaRPr lang="en-US"/>
          </a:p>
        </p:txBody>
      </p:sp>
    </p:spTree>
    <p:extLst>
      <p:ext uri="{BB962C8B-B14F-4D97-AF65-F5344CB8AC3E}">
        <p14:creationId xmlns:p14="http://schemas.microsoft.com/office/powerpoint/2010/main" val="226746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CA957-CB90-039D-47D9-B04078FBF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910AA-457F-341C-B5EB-D2F73763E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9806C-DA1F-98B1-C0E9-65F4E8A65A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F96CCA-9C76-BE43-24CC-4BBC9B91104C}"/>
              </a:ext>
            </a:extLst>
          </p:cNvPr>
          <p:cNvSpPr>
            <a:spLocks noGrp="1"/>
          </p:cNvSpPr>
          <p:nvPr>
            <p:ph type="sldNum" sz="quarter" idx="5"/>
          </p:nvPr>
        </p:nvSpPr>
        <p:spPr/>
        <p:txBody>
          <a:bodyPr/>
          <a:lstStyle/>
          <a:p>
            <a:fld id="{41C5F9DA-21C4-41A1-ABBC-168D801AAC17}" type="slidenum">
              <a:rPr lang="en-US" smtClean="0"/>
              <a:t>54</a:t>
            </a:fld>
            <a:endParaRPr lang="en-US"/>
          </a:p>
        </p:txBody>
      </p:sp>
    </p:spTree>
    <p:extLst>
      <p:ext uri="{BB962C8B-B14F-4D97-AF65-F5344CB8AC3E}">
        <p14:creationId xmlns:p14="http://schemas.microsoft.com/office/powerpoint/2010/main" val="376809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258104" y="538264"/>
            <a:ext cx="1771791" cy="1676400"/>
          </a:xfrm>
          <a:custGeom>
            <a:avLst/>
            <a:gdLst/>
            <a:ahLst/>
            <a:cxnLst/>
            <a:rect l="l" t="t" r="r" b="b"/>
            <a:pathLst>
              <a:path w="1985660" h="1985660">
                <a:moveTo>
                  <a:pt x="0" y="0"/>
                </a:moveTo>
                <a:lnTo>
                  <a:pt x="1985660" y="0"/>
                </a:lnTo>
                <a:lnTo>
                  <a:pt x="1985660" y="1985660"/>
                </a:lnTo>
                <a:lnTo>
                  <a:pt x="0" y="1985660"/>
                </a:lnTo>
                <a:lnTo>
                  <a:pt x="0" y="0"/>
                </a:lnTo>
                <a:close/>
              </a:path>
            </a:pathLst>
          </a:custGeom>
          <a:blipFill>
            <a:blip r:embed="rId2"/>
            <a:stretch>
              <a:fillRect/>
            </a:stretch>
          </a:blipFill>
        </p:spPr>
      </p:sp>
      <p:grpSp>
        <p:nvGrpSpPr>
          <p:cNvPr id="5" name="Group 5"/>
          <p:cNvGrpSpPr/>
          <p:nvPr/>
        </p:nvGrpSpPr>
        <p:grpSpPr>
          <a:xfrm>
            <a:off x="4483800" y="2351176"/>
            <a:ext cx="9320398" cy="667103"/>
            <a:chOff x="-2103762" y="1826680"/>
            <a:chExt cx="12427197" cy="889470"/>
          </a:xfrm>
        </p:grpSpPr>
        <p:sp>
          <p:nvSpPr>
            <p:cNvPr id="8" name="TextBox 8"/>
            <p:cNvSpPr txBox="1"/>
            <p:nvPr/>
          </p:nvSpPr>
          <p:spPr>
            <a:xfrm>
              <a:off x="-2103761" y="1826680"/>
              <a:ext cx="12427196" cy="854934"/>
            </a:xfrm>
            <a:prstGeom prst="rect">
              <a:avLst/>
            </a:prstGeom>
          </p:spPr>
          <p:txBody>
            <a:bodyPr wrap="square" lIns="0" tIns="0" rIns="0" bIns="0" rtlCol="0" anchor="t">
              <a:spAutoFit/>
            </a:bodyPr>
            <a:lstStyle/>
            <a:p>
              <a:pPr algn="ctr">
                <a:lnSpc>
                  <a:spcPts val="5009"/>
                </a:lnSpc>
              </a:pPr>
              <a:r>
                <a:rPr lang="en-US" sz="4245" spc="46" dirty="0">
                  <a:solidFill>
                    <a:srgbClr val="D8271C">
                      <a:alpha val="26667"/>
                    </a:srgbClr>
                  </a:solidFill>
                  <a:latin typeface="UTM Talling"/>
                  <a:ea typeface="UTM Talling"/>
                  <a:cs typeface="UTM Talling"/>
                  <a:sym typeface="UTM Talling"/>
                </a:rPr>
                <a:t>ỦY BAN MẶT TRẬN TỔ QUỐC VIỆT NAM THÀNH PHỐ HỒ CHÍ MINH</a:t>
              </a:r>
            </a:p>
          </p:txBody>
        </p:sp>
        <p:sp>
          <p:nvSpPr>
            <p:cNvPr id="9" name="TextBox 9"/>
            <p:cNvSpPr txBox="1"/>
            <p:nvPr/>
          </p:nvSpPr>
          <p:spPr>
            <a:xfrm>
              <a:off x="-2103762" y="1861215"/>
              <a:ext cx="12427196" cy="854935"/>
            </a:xfrm>
            <a:prstGeom prst="rect">
              <a:avLst/>
            </a:prstGeom>
          </p:spPr>
          <p:txBody>
            <a:bodyPr wrap="square" lIns="0" tIns="0" rIns="0" bIns="0" rtlCol="0" anchor="t">
              <a:spAutoFit/>
            </a:bodyPr>
            <a:lstStyle/>
            <a:p>
              <a:pPr algn="ctr">
                <a:lnSpc>
                  <a:spcPts val="5009"/>
                </a:lnSpc>
              </a:pPr>
              <a:r>
                <a:rPr lang="en-US" sz="4245" spc="46" dirty="0">
                  <a:solidFill>
                    <a:srgbClr val="D8271C"/>
                  </a:solidFill>
                  <a:latin typeface="UTM Talling"/>
                  <a:ea typeface="UTM Talling"/>
                  <a:cs typeface="UTM Talling"/>
                  <a:sym typeface="UTM Talling"/>
                </a:rPr>
                <a:t>ỦY BAN MẶT TRẬN TỔ QUỐC VIỆT NAM THÀNH PHỐ HỒ CHÍ MINH</a:t>
              </a:r>
            </a:p>
          </p:txBody>
        </p:sp>
      </p:grpSp>
      <p:grpSp>
        <p:nvGrpSpPr>
          <p:cNvPr id="13" name="Group 13"/>
          <p:cNvGrpSpPr/>
          <p:nvPr/>
        </p:nvGrpSpPr>
        <p:grpSpPr>
          <a:xfrm>
            <a:off x="723896" y="4000500"/>
            <a:ext cx="16840200" cy="3741281"/>
            <a:chOff x="1618524" y="100872"/>
            <a:chExt cx="22453600" cy="4988377"/>
          </a:xfrm>
        </p:grpSpPr>
        <p:sp>
          <p:nvSpPr>
            <p:cNvPr id="14" name="TextBox 14"/>
            <p:cNvSpPr txBox="1"/>
            <p:nvPr/>
          </p:nvSpPr>
          <p:spPr>
            <a:xfrm>
              <a:off x="1618524" y="100872"/>
              <a:ext cx="22453600" cy="4988377"/>
            </a:xfrm>
            <a:prstGeom prst="rect">
              <a:avLst/>
            </a:prstGeom>
          </p:spPr>
          <p:txBody>
            <a:bodyPr wrap="square" lIns="0" tIns="0" rIns="0" bIns="0" rtlCol="0" anchor="t">
              <a:spAutoFit/>
            </a:bodyPr>
            <a:lstStyle/>
            <a:p>
              <a:pPr algn="ctr">
                <a:lnSpc>
                  <a:spcPts val="5868"/>
                </a:lnSpc>
              </a:pPr>
              <a:r>
                <a:rPr lang="en-US" sz="4890" b="1" dirty="0">
                  <a:solidFill>
                    <a:srgbClr val="0055C8">
                      <a:alpha val="25882"/>
                    </a:srgbClr>
                  </a:solidFill>
                  <a:latin typeface="Montserrat Heavy"/>
                  <a:ea typeface="Montserrat Heavy"/>
                  <a:cs typeface="Montserrat Heavy"/>
                  <a:sym typeface="Montserrat Heavy"/>
                </a:rPr>
                <a:t>HỘI NGHỊ</a:t>
              </a:r>
            </a:p>
            <a:p>
              <a:pPr algn="ctr">
                <a:lnSpc>
                  <a:spcPts val="5868"/>
                </a:lnSpc>
              </a:pPr>
              <a:r>
                <a:rPr lang="en-US" sz="4890" b="1" dirty="0">
                  <a:solidFill>
                    <a:srgbClr val="0055C8">
                      <a:alpha val="25882"/>
                    </a:srgbClr>
                  </a:solidFill>
                  <a:latin typeface="Montserrat Heavy"/>
                  <a:ea typeface="Montserrat Heavy"/>
                  <a:cs typeface="Montserrat Heavy"/>
                  <a:sym typeface="Montserrat Heavy"/>
                </a:rPr>
                <a:t>LẤY Ý KIẾN DANH SÁCH CÁC CÁ NHÂN XÉT CHỌN</a:t>
              </a:r>
            </a:p>
            <a:p>
              <a:pPr algn="ctr">
                <a:lnSpc>
                  <a:spcPts val="5868"/>
                </a:lnSpc>
              </a:pPr>
              <a:r>
                <a:rPr lang="en-US" sz="4890" b="1" dirty="0">
                  <a:solidFill>
                    <a:srgbClr val="0055C8">
                      <a:alpha val="25882"/>
                    </a:srgbClr>
                  </a:solidFill>
                  <a:latin typeface="Montserrat Heavy"/>
                  <a:ea typeface="Montserrat Heavy"/>
                  <a:cs typeface="Montserrat Heavy"/>
                  <a:sym typeface="Montserrat Heavy"/>
                </a:rPr>
                <a:t>50 CÁ NHÂN TIÊU BIỂU TRONG SỰ NGHIỆP</a:t>
              </a:r>
            </a:p>
            <a:p>
              <a:pPr algn="ctr">
                <a:lnSpc>
                  <a:spcPts val="5868"/>
                </a:lnSpc>
              </a:pPr>
              <a:r>
                <a:rPr lang="en-US" sz="4890" b="1" dirty="0">
                  <a:solidFill>
                    <a:srgbClr val="0055C8">
                      <a:alpha val="25882"/>
                    </a:srgbClr>
                  </a:solidFill>
                  <a:latin typeface="Montserrat Heavy"/>
                  <a:ea typeface="Montserrat Heavy"/>
                  <a:cs typeface="Montserrat Heavy"/>
                  <a:sym typeface="Montserrat Heavy"/>
                </a:rPr>
                <a:t>XÂY DỰNG, BẢO VỆ VÀ PHÁT TRIỂN</a:t>
              </a:r>
            </a:p>
            <a:p>
              <a:pPr algn="ctr">
                <a:lnSpc>
                  <a:spcPts val="5868"/>
                </a:lnSpc>
              </a:pPr>
              <a:r>
                <a:rPr lang="en-US" sz="4890" b="1" dirty="0">
                  <a:solidFill>
                    <a:srgbClr val="0055C8">
                      <a:alpha val="25882"/>
                    </a:srgbClr>
                  </a:solidFill>
                  <a:latin typeface="Montserrat Heavy"/>
                  <a:ea typeface="Montserrat Heavy"/>
                  <a:cs typeface="Montserrat Heavy"/>
                  <a:sym typeface="Montserrat Heavy"/>
                </a:rPr>
                <a:t>THÀNH PHỐ HỒ CHÍ MINH (1975 - 2025)</a:t>
              </a:r>
            </a:p>
          </p:txBody>
        </p:sp>
        <p:sp>
          <p:nvSpPr>
            <p:cNvPr id="15" name="TextBox 15"/>
            <p:cNvSpPr txBox="1"/>
            <p:nvPr/>
          </p:nvSpPr>
          <p:spPr>
            <a:xfrm>
              <a:off x="1770924" y="100872"/>
              <a:ext cx="22148800" cy="4988377"/>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Montserrat Heavy"/>
                  <a:ea typeface="Montserrat Heavy"/>
                  <a:cs typeface="Montserrat Heavy"/>
                  <a:sym typeface="Montserrat Heavy"/>
                </a:rPr>
                <a:t>HỘI NGHỊ</a:t>
              </a:r>
            </a:p>
            <a:p>
              <a:pPr algn="ctr">
                <a:lnSpc>
                  <a:spcPts val="5868"/>
                </a:lnSpc>
              </a:pPr>
              <a:r>
                <a:rPr lang="en-US" sz="4890" b="1" dirty="0">
                  <a:solidFill>
                    <a:srgbClr val="0055C8"/>
                  </a:solidFill>
                  <a:latin typeface="Montserrat Heavy"/>
                  <a:ea typeface="Montserrat Heavy"/>
                  <a:cs typeface="Montserrat Heavy"/>
                  <a:sym typeface="Montserrat Heavy"/>
                </a:rPr>
                <a:t>LẤY Ý KIẾN DANH SÁCH CÁC CÁ NHÂN XÉT CHỌN</a:t>
              </a:r>
            </a:p>
            <a:p>
              <a:pPr algn="ctr">
                <a:lnSpc>
                  <a:spcPts val="5868"/>
                </a:lnSpc>
              </a:pPr>
              <a:r>
                <a:rPr lang="en-US" sz="4890" b="1" dirty="0">
                  <a:solidFill>
                    <a:srgbClr val="0055C8"/>
                  </a:solidFill>
                  <a:latin typeface="Montserrat Heavy"/>
                  <a:ea typeface="Montserrat Heavy"/>
                  <a:cs typeface="Montserrat Heavy"/>
                  <a:sym typeface="Montserrat Heavy"/>
                </a:rPr>
                <a:t>50 CÁ NHÂN TIÊU BIỂU TRONG SỰ NGHIỆP</a:t>
              </a:r>
            </a:p>
            <a:p>
              <a:pPr algn="ctr">
                <a:lnSpc>
                  <a:spcPts val="5868"/>
                </a:lnSpc>
              </a:pPr>
              <a:r>
                <a:rPr lang="en-US" sz="4890" b="1" dirty="0">
                  <a:solidFill>
                    <a:srgbClr val="0055C8"/>
                  </a:solidFill>
                  <a:latin typeface="Montserrat Heavy"/>
                  <a:ea typeface="Montserrat Heavy"/>
                  <a:cs typeface="Montserrat Heavy"/>
                  <a:sym typeface="Montserrat Heavy"/>
                </a:rPr>
                <a:t>XÂY DỰNG, BẢO VỆ VÀ PHÁT TRIỂN</a:t>
              </a:r>
            </a:p>
            <a:p>
              <a:pPr algn="ctr">
                <a:lnSpc>
                  <a:spcPts val="5868"/>
                </a:lnSpc>
              </a:pPr>
              <a:r>
                <a:rPr lang="en-US" sz="4890" b="1" dirty="0">
                  <a:solidFill>
                    <a:srgbClr val="0055C8"/>
                  </a:solidFill>
                  <a:latin typeface="Montserrat Heavy"/>
                  <a:ea typeface="Montserrat Heavy"/>
                  <a:cs typeface="Montserrat Heavy"/>
                  <a:sym typeface="Montserrat Heavy"/>
                </a:rPr>
                <a:t>THÀNH PHỐ HỒ CHÍ MINH (1975 – 2025)</a:t>
              </a:r>
            </a:p>
          </p:txBody>
        </p:sp>
      </p:grpSp>
      <p:sp>
        <p:nvSpPr>
          <p:cNvPr id="16" name="TextBox 15">
            <a:extLst>
              <a:ext uri="{FF2B5EF4-FFF2-40B4-BE49-F238E27FC236}">
                <a16:creationId xmlns:a16="http://schemas.microsoft.com/office/drawing/2014/main" id="{641694AA-C7BC-BD08-F0FF-C6AC80741D09}"/>
              </a:ext>
            </a:extLst>
          </p:cNvPr>
          <p:cNvSpPr txBox="1"/>
          <p:nvPr/>
        </p:nvSpPr>
        <p:spPr>
          <a:xfrm>
            <a:off x="5273642" y="9105900"/>
            <a:ext cx="7740709" cy="523220"/>
          </a:xfrm>
          <a:prstGeom prst="rect">
            <a:avLst/>
          </a:prstGeom>
          <a:noFill/>
        </p:spPr>
        <p:txBody>
          <a:bodyPr wrap="none" rtlCol="0">
            <a:spAutoFit/>
          </a:bodyPr>
          <a:lstStyle/>
          <a:p>
            <a:pPr algn="ctr"/>
            <a:r>
              <a:rPr lang="en-US" sz="2800" i="1" dirty="0">
                <a:latin typeface="+mj-lt"/>
              </a:rPr>
              <a:t>Thành </a:t>
            </a:r>
            <a:r>
              <a:rPr lang="en-US" sz="2800" i="1" dirty="0" err="1">
                <a:latin typeface="+mj-lt"/>
              </a:rPr>
              <a:t>phố</a:t>
            </a:r>
            <a:r>
              <a:rPr lang="en-US" sz="2800" i="1" dirty="0">
                <a:latin typeface="+mj-lt"/>
              </a:rPr>
              <a:t> </a:t>
            </a:r>
            <a:r>
              <a:rPr lang="en-US" sz="2800" i="1" dirty="0" err="1">
                <a:latin typeface="+mj-lt"/>
              </a:rPr>
              <a:t>Hồ</a:t>
            </a:r>
            <a:r>
              <a:rPr lang="en-US" sz="2800" i="1" dirty="0">
                <a:latin typeface="+mj-lt"/>
              </a:rPr>
              <a:t> Chí Minh,  </a:t>
            </a:r>
            <a:r>
              <a:rPr lang="en-US" sz="2800" i="1" dirty="0" err="1">
                <a:latin typeface="+mj-lt"/>
              </a:rPr>
              <a:t>ngày</a:t>
            </a:r>
            <a:r>
              <a:rPr lang="en-US" sz="2800" i="1" dirty="0">
                <a:latin typeface="+mj-lt"/>
              </a:rPr>
              <a:t> 12 </a:t>
            </a:r>
            <a:r>
              <a:rPr lang="en-US" sz="2800" i="1" dirty="0" err="1">
                <a:latin typeface="+mj-lt"/>
              </a:rPr>
              <a:t>tháng</a:t>
            </a:r>
            <a:r>
              <a:rPr lang="en-US" sz="2800" i="1" dirty="0">
                <a:latin typeface="+mj-lt"/>
              </a:rPr>
              <a:t> 3 </a:t>
            </a:r>
            <a:r>
              <a:rPr lang="en-US" sz="2800" i="1" dirty="0" err="1">
                <a:latin typeface="+mj-lt"/>
              </a:rPr>
              <a:t>năm</a:t>
            </a:r>
            <a:r>
              <a:rPr lang="en-US" sz="2800" i="1" dirty="0">
                <a:latin typeface="+mj-lt"/>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17231B2-27AF-CD1E-8232-00EE3239BD79}"/>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4CDF9EBA-6676-DCBF-7444-1E300EECD1F0}"/>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22308849-13CE-27CD-7432-3CDD1E4E107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EBDF64-4CBB-0036-9FFB-B9C9119BB2F4}"/>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8402E4-62F0-FF18-D719-EAB3A823C522}"/>
              </a:ext>
            </a:extLst>
          </p:cNvPr>
          <p:cNvSpPr txBox="1"/>
          <p:nvPr/>
        </p:nvSpPr>
        <p:spPr>
          <a:xfrm>
            <a:off x="6857999" y="1572483"/>
            <a:ext cx="10287000" cy="1969770"/>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VŨ HẮC BỒNG</a:t>
            </a:r>
          </a:p>
          <a:p>
            <a:pPr algn="ctr"/>
            <a:r>
              <a:rPr lang="en-US" sz="2600" b="1" dirty="0">
                <a:solidFill>
                  <a:srgbClr val="0070C0"/>
                </a:solidFill>
                <a:latin typeface="Cambria" panose="02040503050406030204" pitchFamily="18" charset="0"/>
                <a:ea typeface="Cambria" panose="02040503050406030204" pitchFamily="18" charset="0"/>
              </a:rPr>
              <a:t>(1927 – 2022)</a:t>
            </a: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Ngoại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vụ</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A0A49A02-C723-2255-DF7A-63054CD6FA63}"/>
              </a:ext>
            </a:extLst>
          </p:cNvPr>
          <p:cNvSpPr/>
          <p:nvPr/>
        </p:nvSpPr>
        <p:spPr>
          <a:xfrm>
            <a:off x="5791200" y="3905863"/>
            <a:ext cx="12115800" cy="586738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hữu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a:t>
            </a:r>
            <a:r>
              <a:rPr lang="en-US" sz="3000" dirty="0">
                <a:latin typeface="Arial" panose="020B0604020202020204" pitchFamily="34" charset="0"/>
                <a:cs typeface="Arial" panose="020B0604020202020204" pitchFamily="34" charset="0"/>
              </a:rPr>
              <a:t> Cuba Fidel Castro,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Pháp Francois Mitterrand… Trong </a:t>
            </a:r>
            <a:r>
              <a:rPr lang="en-US" sz="3000" dirty="0" err="1">
                <a:latin typeface="Arial" panose="020B0604020202020204" pitchFamily="34" charset="0"/>
                <a:cs typeface="Arial" panose="020B0604020202020204" pitchFamily="34" charset="0"/>
              </a:rPr>
              <a:t>quãng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Campuchia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nằm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10 </a:t>
            </a:r>
            <a:r>
              <a:rPr lang="en-US" sz="3000" dirty="0" err="1">
                <a:latin typeface="Arial" panose="020B0604020202020204" pitchFamily="34" charset="0"/>
                <a:cs typeface="Arial" panose="020B0604020202020204" pitchFamily="34" charset="0"/>
              </a:rPr>
              <a:t>cán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suốt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2000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Nguyễn Mạnh </a:t>
            </a:r>
            <a:r>
              <a:rPr lang="en-US" sz="3000" dirty="0" err="1">
                <a:latin typeface="Arial" panose="020B0604020202020204" pitchFamily="34" charset="0"/>
                <a:cs typeface="Arial" panose="020B0604020202020204" pitchFamily="34" charset="0"/>
              </a:rPr>
              <a:t>Cầm</a:t>
            </a:r>
            <a:r>
              <a:rPr lang="en-US" sz="3000" dirty="0">
                <a:latin typeface="Arial" panose="020B0604020202020204" pitchFamily="34" charset="0"/>
                <a:cs typeface="Arial" panose="020B0604020202020204" pitchFamily="34" charset="0"/>
              </a:rPr>
              <a:t>, Vũ </a:t>
            </a:r>
            <a:r>
              <a:rPr lang="en-US" sz="3000" dirty="0" err="1">
                <a:latin typeface="Arial" panose="020B0604020202020204" pitchFamily="34" charset="0"/>
                <a:cs typeface="Arial" panose="020B0604020202020204" pitchFamily="34" charset="0"/>
              </a:rPr>
              <a:t>Khoan</a:t>
            </a:r>
            <a:r>
              <a:rPr lang="en-US" sz="3000" dirty="0">
                <a:latin typeface="Arial" panose="020B0604020202020204" pitchFamily="34" charset="0"/>
                <a:cs typeface="Arial" panose="020B0604020202020204" pitchFamily="34" charset="0"/>
              </a:rPr>
              <a:t>, Nguyễn Dy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9B1E6063-92A8-92FF-BC94-13EEBA09E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560074"/>
            <a:ext cx="4267200" cy="6426403"/>
          </a:xfrm>
          <a:prstGeom prst="rect">
            <a:avLst/>
          </a:prstGeom>
        </p:spPr>
      </p:pic>
    </p:spTree>
    <p:extLst>
      <p:ext uri="{BB962C8B-B14F-4D97-AF65-F5344CB8AC3E}">
        <p14:creationId xmlns:p14="http://schemas.microsoft.com/office/powerpoint/2010/main" val="100866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BF6F37A-7D5D-19DD-6F50-9977903F573E}"/>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61289A22-11CA-493B-4B2F-4EF4B7127C19}"/>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AEF58DB-313C-BC3A-7C74-0E2879ACEC11}"/>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596FD1-EDF4-80DA-2566-56479569F343}"/>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3A5768-6FBA-22BB-3E56-7FCD537A7AFB}"/>
              </a:ext>
            </a:extLst>
          </p:cNvPr>
          <p:cNvSpPr txBox="1"/>
          <p:nvPr/>
        </p:nvSpPr>
        <p:spPr>
          <a:xfrm>
            <a:off x="6438900" y="1485900"/>
            <a:ext cx="108966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TRƯƠNG TẤN SANG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1949)</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hòa</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xã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nghĩa</a:t>
            </a:r>
            <a:r>
              <a:rPr lang="en-US" sz="2400" b="1" dirty="0">
                <a:latin typeface="Cambria" panose="02040503050406030204" pitchFamily="18" charset="0"/>
                <a:ea typeface="Cambria" panose="02040503050406030204" pitchFamily="18" charset="0"/>
              </a:rPr>
              <a:t> Việt Nam, Nguyên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53953CAF-7037-EAD6-26B5-3ACC7C446685}"/>
              </a:ext>
            </a:extLst>
          </p:cNvPr>
          <p:cNvSpPr/>
          <p:nvPr/>
        </p:nvSpPr>
        <p:spPr>
          <a:xfrm>
            <a:off x="5715000" y="4336850"/>
            <a:ext cx="12115800" cy="484525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ban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doanh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Khi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Hoa </a:t>
            </a:r>
            <a:r>
              <a:rPr lang="en-US" sz="3000" dirty="0" err="1">
                <a:latin typeface="Arial" panose="020B0604020202020204" pitchFamily="34" charset="0"/>
                <a:cs typeface="Arial" panose="020B0604020202020204" pitchFamily="34" charset="0"/>
              </a:rPr>
              <a:t>Kỳ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DE23A01-24AB-E085-B2B2-290E65FAE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94" y="2339721"/>
            <a:ext cx="4886218" cy="6523101"/>
          </a:xfrm>
          <a:prstGeom prst="rect">
            <a:avLst/>
          </a:prstGeom>
        </p:spPr>
      </p:pic>
    </p:spTree>
    <p:extLst>
      <p:ext uri="{BB962C8B-B14F-4D97-AF65-F5344CB8AC3E}">
        <p14:creationId xmlns:p14="http://schemas.microsoft.com/office/powerpoint/2010/main" val="3671303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FEA976F-9E36-7CD9-42CC-E7FF0BEA4FB9}"/>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AB33A31C-2360-AE67-030F-42AE6E020123}"/>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18163118-5941-615D-3092-BA912F0D03C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DFC17-B210-D4EE-0196-8C291F129FEF}"/>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ACE0F-FA5C-E93F-5677-80274226722B}"/>
              </a:ext>
            </a:extLst>
          </p:cNvPr>
          <p:cNvSpPr txBox="1"/>
          <p:nvPr/>
        </p:nvSpPr>
        <p:spPr>
          <a:xfrm>
            <a:off x="6438900" y="1409700"/>
            <a:ext cx="108966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MINH TRIẾT</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1942)</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hòa</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xã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nghĩa</a:t>
            </a:r>
            <a:r>
              <a:rPr lang="en-US" sz="2400" b="1" dirty="0">
                <a:latin typeface="Cambria" panose="02040503050406030204" pitchFamily="18" charset="0"/>
                <a:ea typeface="Cambria" panose="02040503050406030204" pitchFamily="18" charset="0"/>
              </a:rPr>
              <a:t> Việt Nam, Nguyên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015773F7-CEC8-6CCD-86CD-EE8F60AE3A2D}"/>
              </a:ext>
            </a:extLst>
          </p:cNvPr>
          <p:cNvSpPr/>
          <p:nvPr/>
        </p:nvSpPr>
        <p:spPr>
          <a:xfrm>
            <a:off x="5829300" y="3905863"/>
            <a:ext cx="12115800" cy="611443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nét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xã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đang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chăm</a:t>
            </a:r>
            <a:r>
              <a:rPr lang="en-US" sz="3000" dirty="0">
                <a:latin typeface="Arial" panose="020B0604020202020204" pitchFamily="34" charset="0"/>
                <a:cs typeface="Arial" panose="020B0604020202020204" pitchFamily="34" charset="0"/>
              </a:rPr>
              <a:t> lo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7E3819F1-7907-10C7-B9BD-11657DC70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46925"/>
            <a:ext cx="4855359" cy="6481905"/>
          </a:xfrm>
          <a:prstGeom prst="rect">
            <a:avLst/>
          </a:prstGeom>
        </p:spPr>
      </p:pic>
    </p:spTree>
    <p:extLst>
      <p:ext uri="{BB962C8B-B14F-4D97-AF65-F5344CB8AC3E}">
        <p14:creationId xmlns:p14="http://schemas.microsoft.com/office/powerpoint/2010/main" val="199999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299E9564-8C3A-88B7-06A0-71065B3BEE74}"/>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53E884CE-6E8E-F19A-BD86-24B58D72CA43}"/>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9EF443CE-5C6B-5CDE-4E31-FA732EBB018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690DBB-27A9-6A6B-9540-00FD64507E3D}"/>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B387C9-38C1-0066-7231-56A9EBE3897E}"/>
              </a:ext>
            </a:extLst>
          </p:cNvPr>
          <p:cNvSpPr txBox="1"/>
          <p:nvPr/>
        </p:nvSpPr>
        <p:spPr>
          <a:xfrm>
            <a:off x="6438900" y="1409700"/>
            <a:ext cx="10896600" cy="267765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VÕ VIẾT THANH</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1943)</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Trung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Lực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Chấp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Công an,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8BB6CC24-1A56-4986-053F-411E1015C5F9}"/>
              </a:ext>
            </a:extLst>
          </p:cNvPr>
          <p:cNvSpPr/>
          <p:nvPr/>
        </p:nvSpPr>
        <p:spPr>
          <a:xfrm>
            <a:off x="6027174" y="4457700"/>
            <a:ext cx="11925300" cy="502919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Trong 10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vi-VN" sz="3000" dirty="0">
                <a:latin typeface="Arial" panose="020B0604020202020204" pitchFamily="34" charset="0"/>
                <a:cs typeface="Arial" panose="020B0604020202020204" pitchFamily="34" charset="0"/>
              </a:rPr>
              <a:t>Ủy ban nhân dân Thành phố Hồ Chí Minh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ban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Kênh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Lộc</a:t>
            </a:r>
            <a:r>
              <a:rPr lang="en-US" sz="3000" dirty="0">
                <a:latin typeface="Arial" panose="020B0604020202020204" pitchFamily="34" charset="0"/>
                <a:cs typeface="Arial" panose="020B0604020202020204" pitchFamily="34" charset="0"/>
              </a:rPr>
              <a:t> - Thị </a:t>
            </a:r>
            <a:r>
              <a:rPr lang="en-US" sz="3000" dirty="0" err="1">
                <a:latin typeface="Arial" panose="020B0604020202020204" pitchFamily="34" charset="0"/>
                <a:cs typeface="Arial" panose="020B0604020202020204" pitchFamily="34" charset="0"/>
              </a:rPr>
              <a:t>Nghè</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lộ</a:t>
            </a:r>
            <a:r>
              <a:rPr lang="en-US" sz="3000" dirty="0">
                <a:latin typeface="Arial" panose="020B0604020202020204" pitchFamily="34" charset="0"/>
                <a:cs typeface="Arial" panose="020B0604020202020204" pitchFamily="34" charset="0"/>
              </a:rPr>
              <a:t> Nguyễn Văn Linh,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lộ</a:t>
            </a:r>
            <a:r>
              <a:rPr lang="en-US" sz="3000" dirty="0">
                <a:latin typeface="Arial" panose="020B0604020202020204" pitchFamily="34" charset="0"/>
                <a:cs typeface="Arial" panose="020B0604020202020204" pitchFamily="34" charset="0"/>
              </a:rPr>
              <a:t> Võ Văn Kiệt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Thiêm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xa </a:t>
            </a:r>
            <a:r>
              <a:rPr lang="en-US" sz="3000" dirty="0" err="1">
                <a:latin typeface="Arial" panose="020B0604020202020204" pitchFamily="34" charset="0"/>
                <a:cs typeface="Arial" panose="020B0604020202020204" pitchFamily="34" charset="0"/>
              </a:rPr>
              <a:t>lộ</a:t>
            </a:r>
            <a:r>
              <a:rPr lang="en-US" sz="3000" dirty="0">
                <a:latin typeface="Arial" panose="020B0604020202020204" pitchFamily="34" charset="0"/>
                <a:cs typeface="Arial" panose="020B0604020202020204" pitchFamily="34" charset="0"/>
              </a:rPr>
              <a:t> Hà </a:t>
            </a:r>
            <a:r>
              <a:rPr lang="en-US" sz="3000" dirty="0" err="1">
                <a:latin typeface="Arial" panose="020B0604020202020204" pitchFamily="34" charset="0"/>
                <a:cs typeface="Arial" panose="020B0604020202020204" pitchFamily="34" charset="0"/>
              </a:rPr>
              <a:t>Nội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ban </a:t>
            </a:r>
            <a:r>
              <a:rPr lang="en-US" sz="3000" dirty="0" err="1">
                <a:latin typeface="Arial" panose="020B0604020202020204" pitchFamily="34" charset="0"/>
                <a:cs typeface="Arial" panose="020B0604020202020204" pitchFamily="34" charset="0"/>
              </a:rPr>
              <a:t>xóa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FADD477C-F343-26A6-8D4F-69A00917F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82645"/>
            <a:ext cx="5213090" cy="6408231"/>
          </a:xfrm>
          <a:prstGeom prst="rect">
            <a:avLst/>
          </a:prstGeom>
        </p:spPr>
      </p:pic>
    </p:spTree>
    <p:extLst>
      <p:ext uri="{BB962C8B-B14F-4D97-AF65-F5344CB8AC3E}">
        <p14:creationId xmlns:p14="http://schemas.microsoft.com/office/powerpoint/2010/main" val="102722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EF0DC56-36C4-2EDF-DC65-843693FE8AA0}"/>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CD2CD357-C144-21F5-9DCB-E91A4A3F3BD6}"/>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742D6B7B-7926-17FE-E5A5-EDCCF739518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6DAF24-93FD-3CCF-7C81-0AA89B9634E5}"/>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6B894F-FDAE-A812-86CB-9019E6E41C8F}"/>
              </a:ext>
            </a:extLst>
          </p:cNvPr>
          <p:cNvSpPr txBox="1"/>
          <p:nvPr/>
        </p:nvSpPr>
        <p:spPr>
          <a:xfrm>
            <a:off x="6438900" y="1535886"/>
            <a:ext cx="10896600"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PHẠM CHÁNH TRỰC</a:t>
            </a: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Thường </a:t>
            </a:r>
            <a:r>
              <a:rPr lang="en-US" sz="2400" b="1" dirty="0" err="1">
                <a:latin typeface="Cambria" panose="02040503050406030204" pitchFamily="18" charset="0"/>
                <a:ea typeface="Cambria" panose="02040503050406030204" pitchFamily="18" charset="0"/>
              </a:rPr>
              <a:t>trực</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p>
          <a:p>
            <a:pPr algn="ct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A9F190E2-8DA9-166D-AD1C-808DFA7B1C04}"/>
              </a:ext>
            </a:extLst>
          </p:cNvPr>
          <p:cNvSpPr/>
          <p:nvPr/>
        </p:nvSpPr>
        <p:spPr>
          <a:xfrm>
            <a:off x="5787088" y="3950735"/>
            <a:ext cx="12200224" cy="572277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Sau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1975,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Võ Văn Kiệt, </a:t>
            </a:r>
            <a:r>
              <a:rPr lang="en-US" sz="3000" dirty="0" err="1">
                <a:latin typeface="Arial" panose="020B0604020202020204" pitchFamily="34" charset="0"/>
                <a:cs typeface="Arial" panose="020B0604020202020204" pitchFamily="34" charset="0"/>
              </a:rPr>
              <a:t>lúc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trao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cờ</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Thanh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trận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Thành Đoàn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mang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Tham </a:t>
            </a:r>
            <a:r>
              <a:rPr lang="en-US" sz="3000" dirty="0" err="1">
                <a:latin typeface="Arial" panose="020B0604020202020204" pitchFamily="34" charset="0"/>
                <a:cs typeface="Arial" panose="020B0604020202020204" pitchFamily="34" charset="0"/>
              </a:rPr>
              <a:t>mưu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nhằm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a:t>
            </a:r>
            <a:r>
              <a:rPr lang="en-US" sz="3000" dirty="0">
                <a:latin typeface="Arial" panose="020B0604020202020204" pitchFamily="34" charset="0"/>
                <a:cs typeface="Arial" panose="020B0604020202020204" pitchFamily="34" charset="0"/>
              </a:rPr>
              <a:t> Nam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9BDBE508-701A-5A93-2E18-F9E88E8E5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273711"/>
            <a:ext cx="4815341" cy="5943599"/>
          </a:xfrm>
          <a:prstGeom prst="rect">
            <a:avLst/>
          </a:prstGeom>
        </p:spPr>
      </p:pic>
    </p:spTree>
    <p:extLst>
      <p:ext uri="{BB962C8B-B14F-4D97-AF65-F5344CB8AC3E}">
        <p14:creationId xmlns:p14="http://schemas.microsoft.com/office/powerpoint/2010/main" val="260872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CA527BB-0323-17AB-AF4F-2C82FD43D959}"/>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8FD62912-E34C-9CD8-372E-C50DA71B89C9}"/>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6740A880-D615-A38F-FFC2-E538B4CF458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88D736-1A6F-4CA4-EE6F-6DC2FBCD0FFB}"/>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C56526D-4BB7-BA28-1A6D-481C5BEA965F}"/>
              </a:ext>
            </a:extLst>
          </p:cNvPr>
          <p:cNvSpPr txBox="1"/>
          <p:nvPr/>
        </p:nvSpPr>
        <p:spPr>
          <a:xfrm>
            <a:off x="6438900" y="1333500"/>
            <a:ext cx="108966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PHẠM PHƯƠNG THẢO</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1952)</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p>
          <a:p>
            <a:pPr algn="ct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B3D30236-C9C0-A214-FF40-428405F06F8E}"/>
              </a:ext>
            </a:extLst>
          </p:cNvPr>
          <p:cNvSpPr/>
          <p:nvPr/>
        </p:nvSpPr>
        <p:spPr>
          <a:xfrm>
            <a:off x="5715000" y="3848100"/>
            <a:ext cx="12348512" cy="6324592"/>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lĩnh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 “Ánh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triển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đẩy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lĩnh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dục</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nhằm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nâng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“Nói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quyền</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kịp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bảo</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72EB795C-2C57-189C-18ED-CE6BF46C5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33700"/>
            <a:ext cx="4728512" cy="6492246"/>
          </a:xfrm>
          <a:prstGeom prst="rect">
            <a:avLst/>
          </a:prstGeom>
        </p:spPr>
      </p:pic>
    </p:spTree>
    <p:extLst>
      <p:ext uri="{BB962C8B-B14F-4D97-AF65-F5344CB8AC3E}">
        <p14:creationId xmlns:p14="http://schemas.microsoft.com/office/powerpoint/2010/main" val="1967734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F8BC451-A434-A061-965F-CDD7A76ED64A}"/>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E75E5AFC-3926-2587-C703-A554D1EE41C9}"/>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5C333043-7D84-26CB-6ACF-DFB1A949057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204D6C-3EB7-0F6D-5CAE-12C5D8B8FFBB}"/>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C66C06-2E22-EA50-16F9-A96D1C32293C}"/>
              </a:ext>
            </a:extLst>
          </p:cNvPr>
          <p:cNvSpPr txBox="1"/>
          <p:nvPr/>
        </p:nvSpPr>
        <p:spPr>
          <a:xfrm>
            <a:off x="6152960" y="1333500"/>
            <a:ext cx="118491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TRƯƠNG MỸ HOA </a:t>
            </a:r>
            <a:r>
              <a:rPr lang="en-US" sz="5000" b="1" dirty="0">
                <a:solidFill>
                  <a:srgbClr val="FF0000"/>
                </a:solidFill>
                <a:latin typeface="Cambria" panose="02040503050406030204" pitchFamily="18" charset="0"/>
                <a:ea typeface="Cambria" panose="02040503050406030204" pitchFamily="18" charset="0"/>
              </a:rPr>
              <a:t>(Bảy Thư)</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1946)</a:t>
            </a:r>
            <a:endParaRPr lang="en-US" sz="2400" b="1" dirty="0">
              <a:latin typeface="Cambria" panose="02040503050406030204" pitchFamily="18" charset="0"/>
              <a:ea typeface="Cambria" panose="02040503050406030204" pitchFamily="18" charset="0"/>
            </a:endParaRPr>
          </a:p>
          <a:p>
            <a:pPr algn="ctr"/>
            <a:r>
              <a:rPr lang="vi-VN" sz="2400" b="1" dirty="0">
                <a:latin typeface="Cambria" panose="02040503050406030204" pitchFamily="18" charset="0"/>
                <a:ea typeface="Cambria" panose="02040503050406030204" pitchFamily="18" charset="0"/>
              </a:rPr>
              <a:t>Nguyên Bí thư Trung ương Đảng, nguyên Phó Chủ tịch nước</a:t>
            </a:r>
            <a:br>
              <a:rPr lang="en-US" sz="2400" b="1" dirty="0">
                <a:latin typeface="Cambria" panose="02040503050406030204" pitchFamily="18" charset="0"/>
                <a:ea typeface="Cambria" panose="02040503050406030204" pitchFamily="18" charset="0"/>
              </a:rPr>
            </a:br>
            <a:r>
              <a:rPr lang="vi-VN" sz="2400" b="1" dirty="0">
                <a:latin typeface="Cambria" panose="02040503050406030204" pitchFamily="18" charset="0"/>
                <a:ea typeface="Cambria" panose="02040503050406030204" pitchFamily="18" charset="0"/>
              </a:rPr>
              <a:t>Cộng hòa Xã hội Chủ nghĩa Việt Nam</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7EDF7F1B-6518-51EC-D61E-0EDF0B389A48}"/>
              </a:ext>
            </a:extLst>
          </p:cNvPr>
          <p:cNvSpPr/>
          <p:nvPr/>
        </p:nvSpPr>
        <p:spPr>
          <a:xfrm>
            <a:off x="5752675" y="3817786"/>
            <a:ext cx="12500912" cy="6431114"/>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Khi 15 </a:t>
            </a: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Trương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Hoa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 </a:t>
            </a:r>
            <a:r>
              <a:rPr lang="en-US" sz="3000" dirty="0" err="1">
                <a:latin typeface="Arial" panose="020B0604020202020204" pitchFamily="34" charset="0"/>
                <a:cs typeface="Arial" panose="020B0604020202020204" pitchFamily="34" charset="0"/>
              </a:rPr>
              <a:t>Chợ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 Gia Định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Ban </a:t>
            </a:r>
            <a:r>
              <a:rPr lang="en-US" sz="3000" dirty="0" err="1">
                <a:latin typeface="Arial" panose="020B0604020202020204" pitchFamily="34" charset="0"/>
                <a:cs typeface="Arial" panose="020B0604020202020204" pitchFamily="34" charset="0"/>
              </a:rPr>
              <a:t>Chấp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Tân Định - Gia Định;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Đội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Đội</a:t>
            </a:r>
            <a:r>
              <a:rPr lang="en-US" sz="3000" dirty="0">
                <a:latin typeface="Arial" panose="020B0604020202020204" pitchFamily="34" charset="0"/>
                <a:cs typeface="Arial" panose="020B0604020202020204" pitchFamily="34" charset="0"/>
              </a:rPr>
              <a:t> 3 - </a:t>
            </a:r>
            <a:r>
              <a:rPr lang="en-US" sz="3000" dirty="0" err="1">
                <a:latin typeface="Arial" panose="020B0604020202020204" pitchFamily="34" charset="0"/>
                <a:cs typeface="Arial" panose="020B0604020202020204" pitchFamily="34" charset="0"/>
              </a:rPr>
              <a:t>mũi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Gia Định. Sau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Trung </a:t>
            </a:r>
            <a:r>
              <a:rPr lang="en-US" sz="3000" dirty="0" err="1">
                <a:latin typeface="Arial" panose="020B0604020202020204" pitchFamily="34" charset="0"/>
                <a:cs typeface="Arial" panose="020B0604020202020204" pitchFamily="34" charset="0"/>
              </a:rPr>
              <a:t>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Trung </a:t>
            </a:r>
            <a:r>
              <a:rPr lang="en-US" sz="3000" dirty="0" err="1">
                <a:latin typeface="Arial" panose="020B0604020202020204" pitchFamily="34" charset="0"/>
                <a:cs typeface="Arial" panose="020B0604020202020204" pitchFamily="34" charset="0"/>
              </a:rPr>
              <a:t>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Liên </a:t>
            </a:r>
            <a:r>
              <a:rPr lang="en-US" sz="3000" dirty="0" err="1">
                <a:latin typeface="Arial" panose="020B0604020202020204" pitchFamily="34" charset="0"/>
                <a:cs typeface="Arial" panose="020B0604020202020204" pitchFamily="34" charset="0"/>
              </a:rPr>
              <a:t>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Phó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bè</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đỉnh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a:t>
            </a:r>
            <a:r>
              <a:rPr lang="en-US" sz="3000" dirty="0">
                <a:latin typeface="Arial" panose="020B0604020202020204" pitchFamily="34" charset="0"/>
                <a:cs typeface="Arial" panose="020B0604020202020204" pitchFamily="34" charset="0"/>
              </a:rPr>
              <a:t> 14, 16, 17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đỉnh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a:t>
            </a:r>
            <a:r>
              <a:rPr lang="en-US" sz="3000" dirty="0">
                <a:latin typeface="Arial" panose="020B0604020202020204" pitchFamily="34" charset="0"/>
                <a:cs typeface="Arial" panose="020B0604020202020204" pitchFamily="34" charset="0"/>
              </a:rPr>
              <a:t> 18.</a:t>
            </a:r>
          </a:p>
        </p:txBody>
      </p:sp>
      <p:pic>
        <p:nvPicPr>
          <p:cNvPr id="6" name="Picture 5">
            <a:extLst>
              <a:ext uri="{FF2B5EF4-FFF2-40B4-BE49-F238E27FC236}">
                <a16:creationId xmlns:a16="http://schemas.microsoft.com/office/drawing/2014/main" id="{1A590E05-8AEE-E296-3CC3-AFBB11597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7" y="2287730"/>
            <a:ext cx="5105400" cy="6894370"/>
          </a:xfrm>
          <a:prstGeom prst="rect">
            <a:avLst/>
          </a:prstGeom>
        </p:spPr>
      </p:pic>
    </p:spTree>
    <p:extLst>
      <p:ext uri="{BB962C8B-B14F-4D97-AF65-F5344CB8AC3E}">
        <p14:creationId xmlns:p14="http://schemas.microsoft.com/office/powerpoint/2010/main" val="209292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9E23C24-A250-A870-6F50-874FE8EB5ADF}"/>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4C0E994F-0D38-158C-D172-866FF6A69194}"/>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670F10BE-CC4D-D7EA-93DC-B6ED3AFD258A}"/>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2BCFFD-055B-ADD9-7805-9A81BC215C1C}"/>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7A5483-3A5F-A80C-6BC2-85FBCEFA1004}"/>
              </a:ext>
            </a:extLst>
          </p:cNvPr>
          <p:cNvSpPr txBox="1"/>
          <p:nvPr/>
        </p:nvSpPr>
        <p:spPr>
          <a:xfrm>
            <a:off x="6438900" y="1375708"/>
            <a:ext cx="10896600"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KHẮC ÊM</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1945)</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Tổ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29, </a:t>
            </a:r>
            <a:r>
              <a:rPr lang="en-US" sz="2400" b="1" dirty="0" err="1">
                <a:latin typeface="Cambria" panose="02040503050406030204" pitchFamily="18" charset="0"/>
                <a:ea typeface="Cambria" panose="02040503050406030204" pitchFamily="18" charset="0"/>
              </a:rPr>
              <a:t>phường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Quận</a:t>
            </a:r>
            <a:r>
              <a:rPr lang="en-US" sz="2400" b="1" dirty="0">
                <a:latin typeface="Cambria" panose="02040503050406030204" pitchFamily="18" charset="0"/>
                <a:ea typeface="Cambria" panose="02040503050406030204" pitchFamily="18" charset="0"/>
              </a:rPr>
              <a:t> 1</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DD9A3655-3FDD-DC26-8161-42CD9218657A}"/>
              </a:ext>
            </a:extLst>
          </p:cNvPr>
          <p:cNvSpPr/>
          <p:nvPr/>
        </p:nvSpPr>
        <p:spPr>
          <a:xfrm>
            <a:off x="5712944" y="3543300"/>
            <a:ext cx="12348512" cy="666749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2200" dirty="0">
                <a:latin typeface="Arial" panose="020B0604020202020204" pitchFamily="34" charset="0"/>
                <a:cs typeface="Arial" panose="020B0604020202020204" pitchFamily="34" charset="0"/>
              </a:rPr>
              <a:t>Trong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qua, </a:t>
            </a:r>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sắc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1976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2024. Trong 48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Trưởng</a:t>
            </a:r>
            <a:r>
              <a:rPr lang="en-US" sz="2200" dirty="0">
                <a:latin typeface="Arial" panose="020B0604020202020204" pitchFamily="34" charset="0"/>
                <a:cs typeface="Arial" panose="020B0604020202020204" pitchFamily="34" charset="0"/>
              </a:rPr>
              <a:t> Tổ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29, Khu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3,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8 </a:t>
            </a:r>
            <a:r>
              <a:rPr lang="en-US" sz="2200" dirty="0" err="1">
                <a:latin typeface="Arial" panose="020B0604020202020204" pitchFamily="34" charset="0"/>
                <a:cs typeface="Arial" panose="020B0604020202020204" pitchFamily="34" charset="0"/>
              </a:rPr>
              <a:t>Quận</a:t>
            </a:r>
            <a:r>
              <a:rPr lang="en-US" sz="2200" dirty="0">
                <a:latin typeface="Arial" panose="020B0604020202020204" pitchFamily="34" charset="0"/>
                <a:cs typeface="Arial" panose="020B0604020202020204" pitchFamily="34" charset="0"/>
              </a:rPr>
              <a:t> 1. Sau </a:t>
            </a:r>
            <a:r>
              <a:rPr lang="en-US" sz="2200" dirty="0" err="1">
                <a:latin typeface="Arial" panose="020B0604020202020204" pitchFamily="34" charset="0"/>
                <a:cs typeface="Arial" panose="020B0604020202020204" pitchFamily="34" charset="0"/>
              </a:rPr>
              <a:t>này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8,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9,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10 </a:t>
            </a:r>
            <a:r>
              <a:rPr lang="en-US" sz="2200" dirty="0" err="1">
                <a:latin typeface="Arial" panose="020B0604020202020204" pitchFamily="34" charset="0"/>
                <a:cs typeface="Arial" panose="020B0604020202020204" pitchFamily="34" charset="0"/>
              </a:rPr>
              <a:t>sát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Nghé</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Quận</a:t>
            </a:r>
            <a:r>
              <a:rPr lang="en-US" sz="2200" dirty="0">
                <a:latin typeface="Arial" panose="020B0604020202020204" pitchFamily="34" charset="0"/>
                <a:cs typeface="Arial" panose="020B0604020202020204" pitchFamily="34" charset="0"/>
              </a:rPr>
              <a:t> 1; </a:t>
            </a:r>
            <a:r>
              <a:rPr lang="en-US" sz="2200" dirty="0" err="1">
                <a:latin typeface="Arial" panose="020B0604020202020204" pitchFamily="34" charset="0"/>
                <a:cs typeface="Arial" panose="020B0604020202020204" pitchFamily="34" charset="0"/>
              </a:rPr>
              <a:t>tích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cư</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ủy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quyền</a:t>
            </a:r>
            <a:r>
              <a:rPr lang="en-US" sz="2200" dirty="0">
                <a:latin typeface="Arial" panose="020B0604020202020204" pitchFamily="34" charset="0"/>
                <a:cs typeface="Arial" panose="020B0604020202020204" pitchFamily="34" charset="0"/>
              </a:rPr>
              <a:t>, Mặt trận Tổ quốc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góp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chăm</a:t>
            </a:r>
            <a:r>
              <a:rPr lang="en-US" sz="2200" dirty="0">
                <a:latin typeface="Arial" panose="020B0604020202020204" pitchFamily="34" charset="0"/>
                <a:cs typeface="Arial" panose="020B0604020202020204" pitchFamily="34" charset="0"/>
              </a:rPr>
              <a:t> lo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42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nghèo</a:t>
            </a:r>
            <a:r>
              <a:rPr lang="en-US" sz="2200" dirty="0">
                <a:latin typeface="Arial" panose="020B0604020202020204" pitchFamily="34" charset="0"/>
                <a:cs typeface="Arial" panose="020B0604020202020204" pitchFamily="34" charset="0"/>
              </a:rPr>
              <a:t> do </a:t>
            </a:r>
            <a:r>
              <a:rPr lang="en-US" sz="2200" dirty="0" err="1">
                <a:latin typeface="Arial" panose="020B0604020202020204" pitchFamily="34" charset="0"/>
                <a:cs typeface="Arial" panose="020B0604020202020204" pitchFamily="34" charset="0"/>
              </a:rPr>
              <a:t>phường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khăn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cư</a:t>
            </a:r>
            <a:r>
              <a:rPr lang="en-US" sz="2200" dirty="0">
                <a:latin typeface="Arial" panose="020B0604020202020204" pitchFamily="34" charset="0"/>
                <a:cs typeface="Arial" panose="020B0604020202020204" pitchFamily="34" charset="0"/>
              </a:rPr>
              <a:t> Tổ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lũy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500 </a:t>
            </a:r>
            <a:r>
              <a:rPr lang="en-US" sz="2200" dirty="0" err="1">
                <a:latin typeface="Arial" panose="020B0604020202020204" pitchFamily="34" charset="0"/>
                <a:cs typeface="Arial" panose="020B0604020202020204" pitchFamily="34" charset="0"/>
              </a:rPr>
              <a:t>triệu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nay Khu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3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nghèo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nghèo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nghèo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vượt</a:t>
            </a:r>
            <a:r>
              <a:rPr lang="en-US" sz="2200" dirty="0">
                <a:latin typeface="Arial" panose="020B0604020202020204" pitchFamily="34" charset="0"/>
                <a:cs typeface="Arial" panose="020B0604020202020204" pitchFamily="34" charset="0"/>
              </a:rPr>
              <a:t> qua </a:t>
            </a:r>
            <a:r>
              <a:rPr lang="en-US" sz="2200" dirty="0" err="1">
                <a:latin typeface="Arial" panose="020B0604020202020204" pitchFamily="34" charset="0"/>
                <a:cs typeface="Arial" panose="020B0604020202020204" pitchFamily="34" charset="0"/>
              </a:rPr>
              <a:t>mọi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thoát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nghèo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giao</a:t>
            </a:r>
            <a:r>
              <a:rPr lang="en-US" sz="2200" dirty="0">
                <a:latin typeface="Arial" panose="020B0604020202020204" pitchFamily="34" charset="0"/>
                <a:cs typeface="Arial" panose="020B0604020202020204" pitchFamily="34" charset="0"/>
              </a:rPr>
              <a:t>. Song </a:t>
            </a:r>
            <a:r>
              <a:rPr lang="en-US" sz="2200" dirty="0" err="1">
                <a:latin typeface="Arial" panose="020B0604020202020204" pitchFamily="34" charset="0"/>
                <a:cs typeface="Arial" panose="020B0604020202020204" pitchFamily="34" charset="0"/>
              </a:rPr>
              <a:t>song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xúc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tệ</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hội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hóa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10 </a:t>
            </a:r>
            <a:r>
              <a:rPr lang="en-US" sz="2200" dirty="0" err="1">
                <a:latin typeface="Arial" panose="020B0604020202020204" pitchFamily="34" charset="0"/>
                <a:cs typeface="Arial" panose="020B0604020202020204" pitchFamily="34" charset="0"/>
              </a:rPr>
              <a:t>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ma </a:t>
            </a:r>
            <a:r>
              <a:rPr lang="en-US" sz="2200" dirty="0" err="1">
                <a:latin typeface="Arial" panose="020B0604020202020204" pitchFamily="34" charset="0"/>
                <a:cs typeface="Arial" panose="020B0604020202020204" pitchFamily="34" charset="0"/>
              </a:rPr>
              <a:t>túy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bỏ</a:t>
            </a:r>
            <a:r>
              <a:rPr lang="en-US" sz="2200" dirty="0">
                <a:latin typeface="Arial" panose="020B0604020202020204" pitchFamily="34" charset="0"/>
                <a:cs typeface="Arial" panose="020B0604020202020204" pitchFamily="34" charset="0"/>
              </a:rPr>
              <a:t> ma </a:t>
            </a:r>
            <a:r>
              <a:rPr lang="en-US" sz="2200" dirty="0" err="1">
                <a:latin typeface="Arial" panose="020B0604020202020204" pitchFamily="34" charset="0"/>
                <a:cs typeface="Arial" panose="020B0604020202020204" pitchFamily="34" charset="0"/>
              </a:rPr>
              <a:t>túy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50 </a:t>
            </a:r>
            <a:r>
              <a:rPr lang="en-US" sz="2200" dirty="0" err="1">
                <a:latin typeface="Arial" panose="020B0604020202020204" pitchFamily="34" charset="0"/>
                <a:cs typeface="Arial" panose="020B0604020202020204" pitchFamily="34" charset="0"/>
              </a:rPr>
              <a:t>trường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luật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hành</a:t>
            </a:r>
            <a:r>
              <a:rPr lang="en-US" sz="2200" dirty="0">
                <a:latin typeface="Arial" panose="020B0604020202020204" pitchFamily="34" charset="0"/>
                <a:cs typeface="Arial" panose="020B0604020202020204" pitchFamily="34" charset="0"/>
              </a:rPr>
              <a:t> Nghĩa </a:t>
            </a:r>
            <a:r>
              <a:rPr lang="en-US" sz="2200" dirty="0" err="1">
                <a:latin typeface="Arial" panose="020B0604020202020204" pitchFamily="34" charset="0"/>
                <a:cs typeface="Arial" panose="020B0604020202020204" pitchFamily="34" charset="0"/>
              </a:rPr>
              <a:t>vụ</a:t>
            </a:r>
            <a:r>
              <a:rPr lang="en-US" sz="2200" dirty="0">
                <a:latin typeface="Arial" panose="020B0604020202020204" pitchFamily="34" charset="0"/>
                <a:cs typeface="Arial" panose="020B0604020202020204" pitchFamily="34" charset="0"/>
              </a:rPr>
              <a:t> Quân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ổn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A297DA2B-03AA-0120-2229-1223FF30F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76500"/>
            <a:ext cx="4858964" cy="6476999"/>
          </a:xfrm>
          <a:prstGeom prst="rect">
            <a:avLst/>
          </a:prstGeom>
        </p:spPr>
      </p:pic>
    </p:spTree>
    <p:extLst>
      <p:ext uri="{BB962C8B-B14F-4D97-AF65-F5344CB8AC3E}">
        <p14:creationId xmlns:p14="http://schemas.microsoft.com/office/powerpoint/2010/main" val="506458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5E39447B-0B36-572C-D415-21900B23E20D}"/>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FD6FA6EF-D9B7-3D9F-53B4-30373B6D2BD7}"/>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A983C4E9-1F77-DE30-BB13-82932A2AA78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CFEA92-5C4E-04C9-C81F-EDA310C7D542}"/>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5597D3C-2AEB-7AE8-B783-BCEA4784F9FB}"/>
              </a:ext>
            </a:extLst>
          </p:cNvPr>
          <p:cNvSpPr txBox="1"/>
          <p:nvPr/>
        </p:nvSpPr>
        <p:spPr>
          <a:xfrm>
            <a:off x="6172200" y="1535886"/>
            <a:ext cx="11163300"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NGÔ THỊ HUỆ (Bảy Huệ)</a:t>
            </a:r>
          </a:p>
          <a:p>
            <a:pPr algn="ctr"/>
            <a:r>
              <a:rPr lang="en-US" sz="2400" b="1" dirty="0">
                <a:solidFill>
                  <a:srgbClr val="0070C0"/>
                </a:solidFill>
                <a:latin typeface="Cambria" panose="02040503050406030204" pitchFamily="18" charset="0"/>
                <a:ea typeface="Cambria" panose="02040503050406030204" pitchFamily="18" charset="0"/>
              </a:rPr>
              <a:t>(1918 – 2022)</a:t>
            </a: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Bảo </a:t>
            </a:r>
            <a:r>
              <a:rPr lang="en-US" sz="2400" b="1" dirty="0" err="1">
                <a:latin typeface="Cambria" panose="02040503050406030204" pitchFamily="18" charset="0"/>
                <a:ea typeface="Cambria" panose="02040503050406030204" pitchFamily="18" charset="0"/>
              </a:rPr>
              <a:t>trợ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bệnh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nghèo</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214E1A8D-01CF-1055-280D-948E80D14A1A}"/>
              </a:ext>
            </a:extLst>
          </p:cNvPr>
          <p:cNvSpPr/>
          <p:nvPr/>
        </p:nvSpPr>
        <p:spPr>
          <a:xfrm>
            <a:off x="5712944" y="3905863"/>
            <a:ext cx="12348512" cy="602382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Tổ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An Bình (nay </a:t>
            </a:r>
            <a:r>
              <a:rPr lang="en-US" sz="3000" dirty="0" err="1">
                <a:latin typeface="Arial" panose="020B0604020202020204" pitchFamily="34" charset="0"/>
                <a:cs typeface="Arial" panose="020B0604020202020204" pitchFamily="34" charset="0"/>
              </a:rPr>
              <a:t>thuộc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thuốc</a:t>
            </a:r>
            <a:r>
              <a:rPr lang="en-US" sz="3000" dirty="0">
                <a:latin typeface="Arial" panose="020B0604020202020204" pitchFamily="34" charset="0"/>
                <a:cs typeface="Arial" panose="020B0604020202020204" pitchFamily="34" charset="0"/>
              </a:rPr>
              <a:t> men,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chăm</a:t>
            </a:r>
            <a:r>
              <a:rPr lang="en-US" sz="3000" dirty="0">
                <a:latin typeface="Arial" panose="020B0604020202020204" pitchFamily="34" charset="0"/>
                <a:cs typeface="Arial" panose="020B0604020202020204" pitchFamily="34" charset="0"/>
              </a:rPr>
              <a:t> lo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neo </a:t>
            </a:r>
            <a:r>
              <a:rPr lang="en-US" sz="3000" dirty="0" err="1">
                <a:latin typeface="Arial" panose="020B0604020202020204" pitchFamily="34" charset="0"/>
                <a:cs typeface="Arial" panose="020B0604020202020204" pitchFamily="34" charset="0"/>
              </a:rPr>
              <a:t>đơn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B711B2BB-036E-A4FD-445B-9C9F7584B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12197"/>
            <a:ext cx="5054814" cy="5353048"/>
          </a:xfrm>
          <a:prstGeom prst="rect">
            <a:avLst/>
          </a:prstGeom>
        </p:spPr>
      </p:pic>
    </p:spTree>
    <p:extLst>
      <p:ext uri="{BB962C8B-B14F-4D97-AF65-F5344CB8AC3E}">
        <p14:creationId xmlns:p14="http://schemas.microsoft.com/office/powerpoint/2010/main" val="196867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25973A29-0CBE-80A9-E4AA-5F57121153C7}"/>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5430D919-2391-1756-AFBE-733E9AABDC17}"/>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358F7075-27FB-5D14-6D32-D1AA08C3924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E8C7DF-D5D2-F5F7-73BB-7D5B93F6EE9A}"/>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73E3E9-F910-3083-6031-1C3D05F8FAE3}"/>
              </a:ext>
            </a:extLst>
          </p:cNvPr>
          <p:cNvSpPr txBox="1"/>
          <p:nvPr/>
        </p:nvSpPr>
        <p:spPr>
          <a:xfrm>
            <a:off x="6172200" y="1535886"/>
            <a:ext cx="11163300"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ĐỖ DUY LIÊN</a:t>
            </a:r>
          </a:p>
          <a:p>
            <a:pPr algn="ctr"/>
            <a:r>
              <a:rPr lang="en-US" sz="2400" b="1" dirty="0">
                <a:solidFill>
                  <a:srgbClr val="0070C0"/>
                </a:solidFill>
                <a:latin typeface="Cambria" panose="02040503050406030204" pitchFamily="18" charset="0"/>
                <a:ea typeface="Cambria" panose="02040503050406030204" pitchFamily="18" charset="0"/>
              </a:rPr>
              <a:t>(1927 – 2024)</a:t>
            </a: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5363C248-EEB0-407A-64F4-9167E9B49999}"/>
              </a:ext>
            </a:extLst>
          </p:cNvPr>
          <p:cNvSpPr/>
          <p:nvPr/>
        </p:nvSpPr>
        <p:spPr>
          <a:xfrm>
            <a:off x="5715000" y="3771903"/>
            <a:ext cx="12346456" cy="615778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quyền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bởi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tấm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thương</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nghĩa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Nghĩa </a:t>
            </a:r>
            <a:r>
              <a:rPr lang="en-US" sz="3000" dirty="0" err="1">
                <a:latin typeface="Arial" panose="020B0604020202020204" pitchFamily="34" charset="0"/>
                <a:cs typeface="Arial" panose="020B0604020202020204" pitchFamily="34" charset="0"/>
              </a:rPr>
              <a:t>trang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Thủ</a:t>
            </a:r>
            <a:r>
              <a:rPr lang="en-US" sz="3000" dirty="0">
                <a:latin typeface="Arial" panose="020B0604020202020204" pitchFamily="34" charset="0"/>
                <a:cs typeface="Arial" panose="020B0604020202020204" pitchFamily="34" charset="0"/>
              </a:rPr>
              <a:t> Đức,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Trường </a:t>
            </a:r>
            <a:r>
              <a:rPr lang="en-US" sz="3000" dirty="0" err="1">
                <a:latin typeface="Arial" panose="020B0604020202020204" pitchFamily="34" charset="0"/>
                <a:cs typeface="Arial" panose="020B0604020202020204" pitchFamily="34" charset="0"/>
              </a:rPr>
              <a:t>nuôi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dạy</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liệt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Lý </a:t>
            </a:r>
            <a:r>
              <a:rPr lang="en-US" sz="3000" dirty="0" err="1">
                <a:latin typeface="Arial" panose="020B0604020202020204" pitchFamily="34" charset="0"/>
                <a:cs typeface="Arial" panose="020B0604020202020204" pitchFamily="34" charset="0"/>
              </a:rPr>
              <a:t>Tự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Trung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dưỡng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lão</a:t>
            </a:r>
            <a:r>
              <a:rPr lang="en-US" sz="3000" dirty="0">
                <a:latin typeface="Arial" panose="020B0604020202020204" pitchFamily="34" charset="0"/>
                <a:cs typeface="Arial" panose="020B0604020202020204" pitchFamily="34" charset="0"/>
              </a:rPr>
              <a:t> Thị </a:t>
            </a:r>
            <a:r>
              <a:rPr lang="en-US" sz="3000" dirty="0" err="1">
                <a:latin typeface="Arial" panose="020B0604020202020204" pitchFamily="34" charset="0"/>
                <a:cs typeface="Arial" panose="020B0604020202020204" pitchFamily="34" charset="0"/>
              </a:rPr>
              <a:t>Nghè</a:t>
            </a:r>
            <a:r>
              <a:rPr lang="en-US" sz="3000" dirty="0">
                <a:latin typeface="Arial" panose="020B0604020202020204" pitchFamily="34" charset="0"/>
                <a:cs typeface="Arial" panose="020B0604020202020204" pitchFamily="34" charset="0"/>
              </a:rPr>
              <a:t>, Trung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côi</a:t>
            </a:r>
            <a:r>
              <a:rPr lang="en-US" sz="3000" dirty="0">
                <a:latin typeface="Arial" panose="020B0604020202020204" pitchFamily="34" charset="0"/>
                <a:cs typeface="Arial" panose="020B0604020202020204" pitchFamily="34" charset="0"/>
              </a:rPr>
              <a:t> Thị </a:t>
            </a:r>
            <a:r>
              <a:rPr lang="en-US" sz="3000" dirty="0" err="1">
                <a:latin typeface="Arial" panose="020B0604020202020204" pitchFamily="34" charset="0"/>
                <a:cs typeface="Arial" panose="020B0604020202020204" pitchFamily="34" charset="0"/>
              </a:rPr>
              <a:t>Nghè</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Phú</a:t>
            </a:r>
            <a:r>
              <a:rPr lang="en-US" sz="3000" dirty="0">
                <a:latin typeface="Arial" panose="020B0604020202020204" pitchFamily="34" charset="0"/>
                <a:cs typeface="Arial" panose="020B0604020202020204" pitchFamily="34" charset="0"/>
              </a:rPr>
              <a:t> Văn (Bình </a:t>
            </a:r>
            <a:r>
              <a:rPr lang="en-US" sz="3000" dirty="0" err="1">
                <a:latin typeface="Arial" panose="020B0604020202020204" pitchFamily="34" charset="0"/>
                <a:cs typeface="Arial" panose="020B0604020202020204" pitchFamily="34" charset="0"/>
              </a:rPr>
              <a:t>Phước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nghiện</a:t>
            </a:r>
            <a:r>
              <a:rPr lang="en-US" sz="3000" dirty="0">
                <a:latin typeface="Arial" panose="020B0604020202020204" pitchFamily="34" charset="0"/>
                <a:cs typeface="Arial" panose="020B0604020202020204" pitchFamily="34" charset="0"/>
              </a:rPr>
              <a:t> ma </a:t>
            </a:r>
            <a:r>
              <a:rPr lang="en-US" sz="3000" dirty="0" err="1">
                <a:latin typeface="Arial" panose="020B0604020202020204" pitchFamily="34" charset="0"/>
                <a:cs typeface="Arial" panose="020B0604020202020204" pitchFamily="34" charset="0"/>
              </a:rPr>
              <a:t>túy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sớm</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hoàn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3518FA52-CD14-159A-38C3-B8630102E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476500"/>
            <a:ext cx="4724400" cy="7124396"/>
          </a:xfrm>
          <a:prstGeom prst="rect">
            <a:avLst/>
          </a:prstGeom>
        </p:spPr>
      </p:pic>
    </p:spTree>
    <p:extLst>
      <p:ext uri="{BB962C8B-B14F-4D97-AF65-F5344CB8AC3E}">
        <p14:creationId xmlns:p14="http://schemas.microsoft.com/office/powerpoint/2010/main" val="3370063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C6EC3C9-01D0-D59D-BCAD-B4F1AD453476}"/>
            </a:ext>
          </a:extLst>
        </p:cNvPr>
        <p:cNvGrpSpPr/>
        <p:nvPr/>
      </p:nvGrpSpPr>
      <p:grpSpPr>
        <a:xfrm>
          <a:off x="0" y="0"/>
          <a:ext cx="0" cy="0"/>
          <a:chOff x="0" y="0"/>
          <a:chExt cx="0" cy="0"/>
        </a:xfrm>
      </p:grpSpPr>
      <p:grpSp>
        <p:nvGrpSpPr>
          <p:cNvPr id="13" name="Group 13">
            <a:extLst>
              <a:ext uri="{FF2B5EF4-FFF2-40B4-BE49-F238E27FC236}">
                <a16:creationId xmlns:a16="http://schemas.microsoft.com/office/drawing/2014/main" id="{F5B8A047-DE90-D1B0-50E4-AF46B7C6269E}"/>
              </a:ext>
            </a:extLst>
          </p:cNvPr>
          <p:cNvGrpSpPr/>
          <p:nvPr/>
        </p:nvGrpSpPr>
        <p:grpSpPr>
          <a:xfrm>
            <a:off x="5429250" y="800100"/>
            <a:ext cx="7429500" cy="716041"/>
            <a:chOff x="5368783" y="-1345523"/>
            <a:chExt cx="9906000" cy="954721"/>
          </a:xfrm>
        </p:grpSpPr>
        <p:sp>
          <p:nvSpPr>
            <p:cNvPr id="14" name="TextBox 14">
              <a:extLst>
                <a:ext uri="{FF2B5EF4-FFF2-40B4-BE49-F238E27FC236}">
                  <a16:creationId xmlns:a16="http://schemas.microsoft.com/office/drawing/2014/main" id="{C9FAD171-55EE-554B-B878-BFE4931C6640}"/>
                </a:ext>
              </a:extLst>
            </p:cNvPr>
            <p:cNvSpPr txBox="1"/>
            <p:nvPr/>
          </p:nvSpPr>
          <p:spPr>
            <a:xfrm>
              <a:off x="5368783" y="-1343884"/>
              <a:ext cx="9906000" cy="953082"/>
            </a:xfrm>
            <a:prstGeom prst="rect">
              <a:avLst/>
            </a:prstGeom>
          </p:spPr>
          <p:txBody>
            <a:bodyPr wrap="square" lIns="0" tIns="0" rIns="0" bIns="0" rtlCol="0" anchor="t">
              <a:spAutoFit/>
            </a:bodyPr>
            <a:lstStyle/>
            <a:p>
              <a:pPr algn="ctr">
                <a:lnSpc>
                  <a:spcPts val="5868"/>
                </a:lnSpc>
              </a:pPr>
              <a:r>
                <a:rPr lang="en-US" sz="4890" b="1" dirty="0">
                  <a:solidFill>
                    <a:srgbClr val="0055C8">
                      <a:alpha val="25882"/>
                    </a:srgbClr>
                  </a:solidFill>
                  <a:latin typeface="Montserrat Heavy"/>
                  <a:ea typeface="Montserrat Heavy"/>
                  <a:cs typeface="Montserrat Heavy"/>
                  <a:sym typeface="Montserrat Heavy"/>
                </a:rPr>
                <a:t>DANH SÁCH ĐỀ NGHỊ</a:t>
              </a:r>
            </a:p>
          </p:txBody>
        </p:sp>
        <p:sp>
          <p:nvSpPr>
            <p:cNvPr id="15" name="TextBox 15">
              <a:extLst>
                <a:ext uri="{FF2B5EF4-FFF2-40B4-BE49-F238E27FC236}">
                  <a16:creationId xmlns:a16="http://schemas.microsoft.com/office/drawing/2014/main" id="{8210D941-A254-38EA-E47B-209D0AF17C87}"/>
                </a:ext>
              </a:extLst>
            </p:cNvPr>
            <p:cNvSpPr txBox="1"/>
            <p:nvPr/>
          </p:nvSpPr>
          <p:spPr>
            <a:xfrm>
              <a:off x="5504796" y="-1345523"/>
              <a:ext cx="9753600" cy="953082"/>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Montserrat Heavy"/>
                  <a:ea typeface="Montserrat Heavy"/>
                  <a:cs typeface="Montserrat Heavy"/>
                  <a:sym typeface="Montserrat Heavy"/>
                </a:rPr>
                <a:t>DANH SÁCH ĐỀ NGHỊ</a:t>
              </a:r>
            </a:p>
          </p:txBody>
        </p:sp>
      </p:grpSp>
      <p:sp>
        <p:nvSpPr>
          <p:cNvPr id="16" name="TextBox 15">
            <a:extLst>
              <a:ext uri="{FF2B5EF4-FFF2-40B4-BE49-F238E27FC236}">
                <a16:creationId xmlns:a16="http://schemas.microsoft.com/office/drawing/2014/main" id="{30E13FC2-E387-183F-432A-EF6C05C3BB73}"/>
              </a:ext>
            </a:extLst>
          </p:cNvPr>
          <p:cNvSpPr txBox="1"/>
          <p:nvPr/>
        </p:nvSpPr>
        <p:spPr>
          <a:xfrm>
            <a:off x="1264060" y="2324100"/>
            <a:ext cx="15849600" cy="6801862"/>
          </a:xfrm>
          <a:prstGeom prst="rect">
            <a:avLst/>
          </a:prstGeom>
          <a:noFill/>
        </p:spPr>
        <p:txBody>
          <a:bodyPr wrap="square" rtlCol="0">
            <a:spAutoFit/>
          </a:bodyPr>
          <a:lstStyle/>
          <a:p>
            <a:r>
              <a:rPr lang="en-US" sz="3200" b="1" dirty="0"/>
              <a:t>- </a:t>
            </a:r>
            <a:r>
              <a:rPr lang="en-US" sz="3200" b="1" dirty="0" err="1"/>
              <a:t>Tổng</a:t>
            </a:r>
            <a:r>
              <a:rPr lang="en-US" sz="3200" b="1" dirty="0"/>
              <a:t> </a:t>
            </a:r>
            <a:r>
              <a:rPr lang="en-US" sz="3200" b="1" dirty="0" err="1"/>
              <a:t>cộng</a:t>
            </a:r>
            <a:r>
              <a:rPr lang="en-US" sz="3200" b="1" dirty="0"/>
              <a:t>: </a:t>
            </a:r>
            <a:r>
              <a:rPr lang="en-US" sz="4400" b="1" dirty="0">
                <a:solidFill>
                  <a:srgbClr val="FF0000"/>
                </a:solidFill>
              </a:rPr>
              <a:t>60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30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a:t>
            </a:r>
            <a:r>
              <a:rPr lang="en-US" sz="3200" b="1" dirty="0" err="1"/>
              <a:t>Chính</a:t>
            </a:r>
            <a:r>
              <a:rPr lang="en-US" sz="3200" b="1" dirty="0"/>
              <a:t> </a:t>
            </a:r>
            <a:r>
              <a:rPr lang="en-US" sz="3200" b="1" dirty="0" err="1"/>
              <a:t>trị</a:t>
            </a:r>
            <a:r>
              <a:rPr lang="en-US" sz="3200" b="1" dirty="0"/>
              <a:t>, </a:t>
            </a:r>
            <a:r>
              <a:rPr lang="en-US" sz="3200" b="1" dirty="0" err="1"/>
              <a:t>quản</a:t>
            </a:r>
            <a:r>
              <a:rPr lang="en-US" sz="3200" b="1" dirty="0"/>
              <a:t> </a:t>
            </a:r>
            <a:r>
              <a:rPr lang="en-US" sz="3200" b="1" dirty="0" err="1"/>
              <a:t>lý</a:t>
            </a:r>
            <a:r>
              <a:rPr lang="en-US" sz="3200" b="1" dirty="0"/>
              <a:t> </a:t>
            </a:r>
            <a:r>
              <a:rPr lang="en-US" sz="3200" b="1" dirty="0" err="1"/>
              <a:t>Nhà</a:t>
            </a:r>
            <a:r>
              <a:rPr lang="en-US" sz="3200" b="1" dirty="0"/>
              <a:t> </a:t>
            </a:r>
            <a:r>
              <a:rPr lang="en-US" sz="3200" b="1" dirty="0" err="1"/>
              <a:t>nước</a:t>
            </a:r>
            <a:r>
              <a:rPr lang="en-US" sz="3200" b="1" dirty="0"/>
              <a:t>: </a:t>
            </a:r>
            <a:r>
              <a:rPr lang="en-US" sz="4400" b="1" dirty="0">
                <a:solidFill>
                  <a:srgbClr val="FF0000"/>
                </a:solidFill>
              </a:rPr>
              <a:t>13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08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Hoạt</a:t>
            </a:r>
            <a:r>
              <a:rPr lang="en-US" sz="3200" b="1" dirty="0"/>
              <a:t> </a:t>
            </a:r>
            <a:r>
              <a:rPr lang="en-US" sz="3200" b="1" dirty="0" err="1"/>
              <a:t>động</a:t>
            </a:r>
            <a:r>
              <a:rPr lang="en-US" sz="3200" b="1" dirty="0"/>
              <a:t> </a:t>
            </a:r>
            <a:r>
              <a:rPr lang="en-US" sz="3200" b="1" dirty="0" err="1"/>
              <a:t>xã</a:t>
            </a:r>
            <a:r>
              <a:rPr lang="en-US" sz="3200" b="1" dirty="0"/>
              <a:t> </a:t>
            </a:r>
            <a:r>
              <a:rPr lang="en-US" sz="3200" b="1" dirty="0" err="1"/>
              <a:t>hội</a:t>
            </a:r>
            <a:r>
              <a:rPr lang="en-US" sz="3200" b="1" dirty="0"/>
              <a:t>: </a:t>
            </a:r>
            <a:r>
              <a:rPr lang="en-US" sz="4400" b="1" dirty="0">
                <a:solidFill>
                  <a:srgbClr val="FF0000"/>
                </a:solidFill>
              </a:rPr>
              <a:t>12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03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a:t>
            </a:r>
            <a:r>
              <a:rPr lang="en-US" sz="3200" b="1" dirty="0" err="1"/>
              <a:t>Giáo</a:t>
            </a:r>
            <a:r>
              <a:rPr lang="en-US" sz="3200" b="1" dirty="0"/>
              <a:t> </a:t>
            </a:r>
            <a:r>
              <a:rPr lang="en-US" sz="3200" b="1" dirty="0" err="1"/>
              <a:t>dục</a:t>
            </a:r>
            <a:r>
              <a:rPr lang="en-US" sz="3200" b="1" dirty="0"/>
              <a:t> </a:t>
            </a:r>
            <a:r>
              <a:rPr lang="en-US" sz="3200" b="1" dirty="0" err="1"/>
              <a:t>và</a:t>
            </a:r>
            <a:r>
              <a:rPr lang="en-US" sz="3200" b="1" dirty="0"/>
              <a:t> </a:t>
            </a:r>
            <a:r>
              <a:rPr lang="en-US" sz="3200" b="1" dirty="0" err="1"/>
              <a:t>đào</a:t>
            </a:r>
            <a:r>
              <a:rPr lang="en-US" sz="3200" b="1" dirty="0"/>
              <a:t> </a:t>
            </a:r>
            <a:r>
              <a:rPr lang="en-US" sz="3200" b="1" dirty="0" err="1"/>
              <a:t>tạo</a:t>
            </a:r>
            <a:r>
              <a:rPr lang="en-US" sz="3200" b="1" dirty="0"/>
              <a:t>, Y </a:t>
            </a:r>
            <a:r>
              <a:rPr lang="en-US" sz="3200" b="1" dirty="0" err="1"/>
              <a:t>tế</a:t>
            </a:r>
            <a:r>
              <a:rPr lang="en-US" sz="3200" b="1" dirty="0"/>
              <a:t>, Khoa </a:t>
            </a:r>
            <a:r>
              <a:rPr lang="en-US" sz="3200" b="1" dirty="0" err="1"/>
              <a:t>học</a:t>
            </a:r>
            <a:r>
              <a:rPr lang="en-US" sz="3200" b="1" dirty="0"/>
              <a:t> - </a:t>
            </a:r>
            <a:r>
              <a:rPr lang="en-US" sz="3200" b="1" dirty="0" err="1"/>
              <a:t>công</a:t>
            </a:r>
            <a:r>
              <a:rPr lang="en-US" sz="3200" b="1" dirty="0"/>
              <a:t> </a:t>
            </a:r>
            <a:r>
              <a:rPr lang="en-US" sz="3200" b="1" dirty="0" err="1"/>
              <a:t>nghệ</a:t>
            </a:r>
            <a:r>
              <a:rPr lang="en-US" sz="3200" b="1" dirty="0"/>
              <a:t>:  </a:t>
            </a:r>
            <a:r>
              <a:rPr lang="en-US" sz="4400" b="1" dirty="0">
                <a:solidFill>
                  <a:srgbClr val="FF0000"/>
                </a:solidFill>
              </a:rPr>
              <a:t>11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05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Văn </a:t>
            </a:r>
            <a:r>
              <a:rPr lang="en-US" sz="3200" b="1" dirty="0" err="1"/>
              <a:t>hóa</a:t>
            </a:r>
            <a:r>
              <a:rPr lang="en-US" sz="3200" b="1" dirty="0"/>
              <a:t>, </a:t>
            </a:r>
            <a:r>
              <a:rPr lang="en-US" sz="3200" b="1" dirty="0" err="1"/>
              <a:t>Nghệ</a:t>
            </a:r>
            <a:r>
              <a:rPr lang="en-US" sz="3200" b="1" dirty="0"/>
              <a:t> </a:t>
            </a:r>
            <a:r>
              <a:rPr lang="en-US" sz="3200" b="1" dirty="0" err="1"/>
              <a:t>thuật</a:t>
            </a:r>
            <a:r>
              <a:rPr lang="en-US" sz="3200" b="1" dirty="0"/>
              <a:t> </a:t>
            </a:r>
            <a:r>
              <a:rPr lang="en-US" sz="3200" b="1" dirty="0" err="1"/>
              <a:t>và</a:t>
            </a:r>
            <a:r>
              <a:rPr lang="en-US" sz="3200" b="1" dirty="0"/>
              <a:t> </a:t>
            </a:r>
            <a:r>
              <a:rPr lang="en-US" sz="3200" b="1" dirty="0" err="1"/>
              <a:t>Báo</a:t>
            </a:r>
            <a:r>
              <a:rPr lang="en-US" sz="3200" b="1" dirty="0"/>
              <a:t> </a:t>
            </a:r>
            <a:r>
              <a:rPr lang="en-US" sz="3200" b="1" dirty="0" err="1"/>
              <a:t>chí</a:t>
            </a:r>
            <a:r>
              <a:rPr lang="en-US" sz="3200" b="1" dirty="0"/>
              <a:t> </a:t>
            </a:r>
            <a:r>
              <a:rPr lang="en-US" sz="3200" b="1" dirty="0" err="1"/>
              <a:t>truyền</a:t>
            </a:r>
            <a:r>
              <a:rPr lang="en-US" sz="3200" b="1" dirty="0"/>
              <a:t> </a:t>
            </a:r>
            <a:r>
              <a:rPr lang="en-US" sz="3200" b="1" dirty="0" err="1"/>
              <a:t>thông</a:t>
            </a:r>
            <a:r>
              <a:rPr lang="en-US" sz="3200" b="1" dirty="0"/>
              <a:t>: </a:t>
            </a:r>
            <a:r>
              <a:rPr lang="en-US" sz="4400" b="1" dirty="0">
                <a:solidFill>
                  <a:srgbClr val="FF0000"/>
                </a:solidFill>
              </a:rPr>
              <a:t>10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08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a:t>
            </a:r>
            <a:r>
              <a:rPr lang="en-US" sz="3200" b="1" dirty="0" err="1"/>
              <a:t>Kinh</a:t>
            </a:r>
            <a:r>
              <a:rPr lang="en-US" sz="3200" b="1" dirty="0"/>
              <a:t> </a:t>
            </a:r>
            <a:r>
              <a:rPr lang="en-US" sz="3200" b="1" dirty="0" err="1"/>
              <a:t>tế</a:t>
            </a:r>
            <a:r>
              <a:rPr lang="en-US" sz="3200" b="1" dirty="0"/>
              <a:t>: </a:t>
            </a:r>
            <a:r>
              <a:rPr lang="en-US" sz="4400" b="1" dirty="0">
                <a:solidFill>
                  <a:srgbClr val="FF0000"/>
                </a:solidFill>
              </a:rPr>
              <a:t>05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01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Quốc </a:t>
            </a:r>
            <a:r>
              <a:rPr lang="en-US" sz="3200" b="1" dirty="0" err="1"/>
              <a:t>phòng</a:t>
            </a:r>
            <a:r>
              <a:rPr lang="en-US" sz="3200" b="1" dirty="0"/>
              <a:t> - An </a:t>
            </a:r>
            <a:r>
              <a:rPr lang="en-US" sz="3200" b="1" dirty="0" err="1"/>
              <a:t>ninh</a:t>
            </a:r>
            <a:r>
              <a:rPr lang="en-US" sz="3200" b="1" dirty="0"/>
              <a:t>: </a:t>
            </a:r>
            <a:r>
              <a:rPr lang="en-US" sz="4400" b="1" dirty="0">
                <a:solidFill>
                  <a:srgbClr val="FF0000"/>
                </a:solidFill>
              </a:rPr>
              <a:t>04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02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a:p>
            <a:endParaRPr lang="en-US" sz="1200" b="1" dirty="0"/>
          </a:p>
          <a:p>
            <a:r>
              <a:rPr lang="en-US" sz="3200" b="1" dirty="0"/>
              <a:t>- </a:t>
            </a:r>
            <a:r>
              <a:rPr lang="en-US" sz="3200" b="1" dirty="0" err="1"/>
              <a:t>Lĩnh</a:t>
            </a:r>
            <a:r>
              <a:rPr lang="en-US" sz="3200" b="1" dirty="0"/>
              <a:t> </a:t>
            </a:r>
            <a:r>
              <a:rPr lang="en-US" sz="3200" b="1" dirty="0" err="1"/>
              <a:t>vực</a:t>
            </a:r>
            <a:r>
              <a:rPr lang="en-US" sz="3200" b="1" dirty="0"/>
              <a:t> </a:t>
            </a:r>
            <a:r>
              <a:rPr lang="en-US" sz="3200" b="1" dirty="0" err="1"/>
              <a:t>Dân</a:t>
            </a:r>
            <a:r>
              <a:rPr lang="en-US" sz="3200" b="1" dirty="0"/>
              <a:t> </a:t>
            </a:r>
            <a:r>
              <a:rPr lang="en-US" sz="3200" b="1" dirty="0" err="1"/>
              <a:t>tộc</a:t>
            </a:r>
            <a:r>
              <a:rPr lang="en-US" sz="3200" b="1" dirty="0"/>
              <a:t>, </a:t>
            </a:r>
            <a:r>
              <a:rPr lang="en-US" sz="3200" b="1" dirty="0" err="1"/>
              <a:t>tôn</a:t>
            </a:r>
            <a:r>
              <a:rPr lang="en-US" sz="3200" b="1" dirty="0"/>
              <a:t> </a:t>
            </a:r>
            <a:r>
              <a:rPr lang="en-US" sz="3200" b="1" dirty="0" err="1"/>
              <a:t>giáo</a:t>
            </a:r>
            <a:r>
              <a:rPr lang="en-US" sz="3200" b="1" dirty="0"/>
              <a:t>: </a:t>
            </a:r>
            <a:r>
              <a:rPr lang="en-US" sz="4400" b="1" dirty="0">
                <a:solidFill>
                  <a:srgbClr val="FF0000"/>
                </a:solidFill>
              </a:rPr>
              <a:t>05 </a:t>
            </a:r>
            <a:r>
              <a:rPr lang="en-US" sz="4400" b="1" dirty="0" err="1">
                <a:solidFill>
                  <a:srgbClr val="FF0000"/>
                </a:solidFill>
              </a:rPr>
              <a:t>cá</a:t>
            </a:r>
            <a:r>
              <a:rPr lang="en-US" sz="4400" b="1" dirty="0">
                <a:solidFill>
                  <a:srgbClr val="FF0000"/>
                </a:solidFill>
              </a:rPr>
              <a:t> </a:t>
            </a:r>
            <a:r>
              <a:rPr lang="en-US" sz="4400" b="1" dirty="0" err="1">
                <a:solidFill>
                  <a:srgbClr val="FF0000"/>
                </a:solidFill>
              </a:rPr>
              <a:t>nhân</a:t>
            </a:r>
            <a:r>
              <a:rPr lang="en-US" sz="3200" b="1" dirty="0"/>
              <a:t> (</a:t>
            </a:r>
            <a:r>
              <a:rPr lang="en-US" sz="3200" b="1" dirty="0" err="1"/>
              <a:t>có</a:t>
            </a:r>
            <a:r>
              <a:rPr lang="en-US" sz="3200" b="1" dirty="0"/>
              <a:t> 03 </a:t>
            </a:r>
            <a:r>
              <a:rPr lang="en-US" sz="3200" b="1" dirty="0" err="1"/>
              <a:t>vị</a:t>
            </a:r>
            <a:r>
              <a:rPr lang="en-US" sz="3200" b="1" dirty="0"/>
              <a:t> </a:t>
            </a:r>
            <a:r>
              <a:rPr lang="en-US" sz="3200" b="1" dirty="0" err="1"/>
              <a:t>đã</a:t>
            </a:r>
            <a:r>
              <a:rPr lang="en-US" sz="3200" b="1" dirty="0"/>
              <a:t> </a:t>
            </a:r>
            <a:r>
              <a:rPr lang="en-US" sz="3200" b="1" dirty="0" err="1"/>
              <a:t>mất</a:t>
            </a:r>
            <a:r>
              <a:rPr lang="en-US" sz="3200" b="1" dirty="0"/>
              <a:t>)</a:t>
            </a:r>
          </a:p>
        </p:txBody>
      </p:sp>
    </p:spTree>
    <p:extLst>
      <p:ext uri="{BB962C8B-B14F-4D97-AF65-F5344CB8AC3E}">
        <p14:creationId xmlns:p14="http://schemas.microsoft.com/office/powerpoint/2010/main" val="1078555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871E576F-A953-CD7A-128F-5DF56F204924}"/>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243966D1-3C3E-9E91-1366-0A9AE2973064}"/>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2AD3A20-CAB3-DD88-E7B7-968DA6C78E7F}"/>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D2255D-D83C-0370-4CF5-26E54C028A77}"/>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34A88C-346C-84DD-1867-867E49518FCA}"/>
              </a:ext>
            </a:extLst>
          </p:cNvPr>
          <p:cNvSpPr txBox="1"/>
          <p:nvPr/>
        </p:nvSpPr>
        <p:spPr>
          <a:xfrm>
            <a:off x="6172200" y="1535886"/>
            <a:ext cx="111633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VĨNH NGHIỆP</a:t>
            </a:r>
          </a:p>
          <a:p>
            <a:pPr algn="ctr"/>
            <a:r>
              <a:rPr lang="en-US" sz="2400" b="1" dirty="0">
                <a:solidFill>
                  <a:srgbClr val="0070C0"/>
                </a:solidFill>
                <a:latin typeface="Cambria" panose="02040503050406030204" pitchFamily="18" charset="0"/>
                <a:ea typeface="Cambria" panose="02040503050406030204" pitchFamily="18" charset="0"/>
              </a:rPr>
              <a:t>(1931 – 2007)</a:t>
            </a: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Ban Thường </a:t>
            </a:r>
            <a:r>
              <a:rPr lang="en-US" sz="2400" b="1" dirty="0" err="1">
                <a:latin typeface="Cambria" panose="02040503050406030204" pitchFamily="18" charset="0"/>
                <a:ea typeface="Cambria" panose="02040503050406030204" pitchFamily="18" charset="0"/>
              </a:rPr>
              <a:t>vụ</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a:t>
            </a:r>
          </a:p>
          <a:p>
            <a:pPr algn="ct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28047A07-EF42-B3C0-FEED-C5DDE0CC23C3}"/>
              </a:ext>
            </a:extLst>
          </p:cNvPr>
          <p:cNvSpPr/>
          <p:nvPr/>
        </p:nvSpPr>
        <p:spPr>
          <a:xfrm>
            <a:off x="5581111" y="4269677"/>
            <a:ext cx="12346456" cy="5321084"/>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yêu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hữu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An Bình,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chữa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An Bình,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Nhơn</a:t>
            </a:r>
            <a:r>
              <a:rPr lang="en-US" sz="3000" dirty="0">
                <a:latin typeface="Arial" panose="020B0604020202020204" pitchFamily="34" charset="0"/>
                <a:cs typeface="Arial" panose="020B0604020202020204" pitchFamily="34" charset="0"/>
              </a:rPr>
              <a:t> Tây…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nay,</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tỉnh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0A31277-5B85-4945-CF1D-37F0E2700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05382"/>
            <a:ext cx="5027644" cy="6676711"/>
          </a:xfrm>
          <a:prstGeom prst="rect">
            <a:avLst/>
          </a:prstGeom>
        </p:spPr>
      </p:pic>
    </p:spTree>
    <p:extLst>
      <p:ext uri="{BB962C8B-B14F-4D97-AF65-F5344CB8AC3E}">
        <p14:creationId xmlns:p14="http://schemas.microsoft.com/office/powerpoint/2010/main" val="122269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12D8389-27A3-2926-18BA-4591A677814A}"/>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50B6952D-6F61-B738-539A-9F3DCF8035C4}"/>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813A266E-E9AB-21B7-5443-98461D53E8F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69AD32-119D-16EA-764C-3ADFCCDC3C15}"/>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52D8A6-811A-3DA1-C25D-F453AD0301F0}"/>
              </a:ext>
            </a:extLst>
          </p:cNvPr>
          <p:cNvSpPr txBox="1"/>
          <p:nvPr/>
        </p:nvSpPr>
        <p:spPr>
          <a:xfrm>
            <a:off x="6172200" y="1535886"/>
            <a:ext cx="11163300"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VÕ TÁ HÂN</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1948)</a:t>
            </a:r>
          </a:p>
          <a:p>
            <a:pPr algn="ctr"/>
            <a:r>
              <a:rPr lang="en-US" sz="2400" b="1" dirty="0">
                <a:solidFill>
                  <a:srgbClr val="000000"/>
                </a:solidFill>
                <a:effectLst/>
                <a:latin typeface="Cambria" panose="02040503050406030204" pitchFamily="18" charset="0"/>
                <a:ea typeface="Cambria" panose="02040503050406030204" pitchFamily="18" charset="0"/>
              </a:rPr>
              <a:t>Chuyên </a:t>
            </a:r>
            <a:r>
              <a:rPr lang="en-US" sz="2400" b="1" dirty="0" err="1">
                <a:solidFill>
                  <a:srgbClr val="000000"/>
                </a:solidFill>
                <a:effectLst/>
                <a:latin typeface="Cambria" panose="02040503050406030204" pitchFamily="18" charset="0"/>
                <a:ea typeface="Cambria" panose="02040503050406030204" pitchFamily="18" charset="0"/>
              </a:rPr>
              <a:t>gia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tài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chính</a:t>
            </a:r>
            <a:r>
              <a:rPr lang="en-US" sz="2400" b="1" dirty="0">
                <a:solidFill>
                  <a:srgbClr val="000000"/>
                </a:solidFill>
                <a:effectLst/>
                <a:latin typeface="Cambria" panose="02040503050406030204" pitchFamily="18" charset="0"/>
                <a:ea typeface="Cambria" panose="02040503050406030204" pitchFamily="18" charset="0"/>
              </a:rPr>
              <a:t> - </a:t>
            </a:r>
            <a:r>
              <a:rPr lang="en-US" sz="2400" b="1" dirty="0" err="1">
                <a:solidFill>
                  <a:srgbClr val="000000"/>
                </a:solidFill>
                <a:effectLst/>
                <a:latin typeface="Cambria" panose="02040503050406030204" pitchFamily="18" charset="0"/>
                <a:ea typeface="Cambria" panose="02040503050406030204" pitchFamily="18" charset="0"/>
              </a:rPr>
              <a:t>ngân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hàng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quản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trị</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doanh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nghiệp</a:t>
            </a:r>
            <a:r>
              <a:rPr lang="en-US" sz="2400" b="1" dirty="0">
                <a:solidFill>
                  <a:srgbClr val="000000"/>
                </a:solidFill>
                <a:effectLst/>
                <a:latin typeface="Cambria" panose="02040503050406030204" pitchFamily="18" charset="0"/>
                <a:ea typeface="Cambria" panose="02040503050406030204" pitchFamily="18" charset="0"/>
              </a:rPr>
              <a:t>,</a:t>
            </a:r>
            <a:br>
              <a:rPr lang="en-US"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Người</a:t>
            </a:r>
            <a:r>
              <a:rPr lang="en-US" sz="2400" b="1" dirty="0">
                <a:solidFill>
                  <a:srgbClr val="000000"/>
                </a:solidFill>
                <a:effectLst/>
                <a:latin typeface="Cambria" panose="02040503050406030204" pitchFamily="18" charset="0"/>
                <a:ea typeface="Cambria" panose="02040503050406030204" pitchFamily="18" charset="0"/>
              </a:rPr>
              <a:t> Việt Nam ở </a:t>
            </a:r>
            <a:r>
              <a:rPr lang="en-US" sz="2400" b="1" dirty="0" err="1">
                <a:solidFill>
                  <a:srgbClr val="000000"/>
                </a:solidFill>
                <a:effectLst/>
                <a:latin typeface="Cambria" panose="02040503050406030204" pitchFamily="18" charset="0"/>
                <a:ea typeface="Cambria" panose="02040503050406030204" pitchFamily="18" charset="0"/>
              </a:rPr>
              <a:t>nước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ngoài</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1300F3A0-AD9A-104A-D379-62E5CB5F52C0}"/>
              </a:ext>
            </a:extLst>
          </p:cNvPr>
          <p:cNvSpPr/>
          <p:nvPr/>
        </p:nvSpPr>
        <p:spPr>
          <a:xfrm>
            <a:off x="5581111" y="4269677"/>
            <a:ext cx="12346456" cy="5321084"/>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vi-VN" sz="3000" dirty="0">
                <a:solidFill>
                  <a:srgbClr val="000000"/>
                </a:solidFill>
                <a:effectLst/>
                <a:ea typeface="Times New Roman" panose="02020603050405020304" pitchFamily="18" charset="0"/>
              </a:rPr>
              <a:t>Ông bắt đầu chương trình “Books4Vietnam” quyên góp sách từ nước ngo</a:t>
            </a:r>
            <a:r>
              <a:rPr lang="vi-VN" sz="3000" dirty="0">
                <a:solidFill>
                  <a:srgbClr val="000000"/>
                </a:solidFill>
                <a:effectLst/>
                <a:ea typeface="Times New Roman" panose="02020603050405020304" pitchFamily="18" charset="0"/>
                <a:cs typeface="VNI-Times" pitchFamily="2" charset="0"/>
              </a:rPr>
              <a:t>à</a:t>
            </a:r>
            <a:r>
              <a:rPr lang="vi-VN" sz="3000" dirty="0">
                <a:solidFill>
                  <a:srgbClr val="000000"/>
                </a:solidFill>
                <a:effectLst/>
                <a:ea typeface="Times New Roman" panose="02020603050405020304" pitchFamily="18" charset="0"/>
              </a:rPr>
              <a:t>i chuyển về Việt Nam nhằm gi</a:t>
            </a:r>
            <a:r>
              <a:rPr lang="vi-VN" sz="3000" dirty="0">
                <a:solidFill>
                  <a:srgbClr val="000000"/>
                </a:solidFill>
                <a:effectLst/>
                <a:ea typeface="Times New Roman" panose="02020603050405020304" pitchFamily="18" charset="0"/>
                <a:cs typeface="VNI-Times" pitchFamily="2" charset="0"/>
              </a:rPr>
              <a:t>ú</a:t>
            </a:r>
            <a:r>
              <a:rPr lang="vi-VN" sz="3000" dirty="0">
                <a:solidFill>
                  <a:srgbClr val="000000"/>
                </a:solidFill>
                <a:effectLst/>
                <a:ea typeface="Times New Roman" panose="02020603050405020304" pitchFamily="18" charset="0"/>
              </a:rPr>
              <a:t>p lớp trẻ n</a:t>
            </a:r>
            <a:r>
              <a:rPr lang="vi-VN" sz="3000" dirty="0">
                <a:solidFill>
                  <a:srgbClr val="000000"/>
                </a:solidFill>
                <a:effectLst/>
                <a:ea typeface="Times New Roman" panose="02020603050405020304" pitchFamily="18" charset="0"/>
                <a:cs typeface="VNI-Times" pitchFamily="2" charset="0"/>
              </a:rPr>
              <a:t>â</a:t>
            </a:r>
            <a:r>
              <a:rPr lang="vi-VN" sz="3000" dirty="0">
                <a:solidFill>
                  <a:srgbClr val="000000"/>
                </a:solidFill>
                <a:effectLst/>
                <a:ea typeface="Times New Roman" panose="02020603050405020304" pitchFamily="18" charset="0"/>
              </a:rPr>
              <a:t>ng cao kiến thức, g</a:t>
            </a:r>
            <a:r>
              <a:rPr lang="vi-VN" sz="3000" dirty="0">
                <a:solidFill>
                  <a:srgbClr val="000000"/>
                </a:solidFill>
                <a:effectLst/>
                <a:ea typeface="Times New Roman" panose="02020603050405020304" pitchFamily="18" charset="0"/>
                <a:cs typeface="VNI-Times" pitchFamily="2" charset="0"/>
              </a:rPr>
              <a:t>ó</a:t>
            </a:r>
            <a:r>
              <a:rPr lang="vi-VN" sz="3000" dirty="0">
                <a:solidFill>
                  <a:srgbClr val="000000"/>
                </a:solidFill>
                <a:effectLst/>
                <a:ea typeface="Times New Roman" panose="02020603050405020304" pitchFamily="18" charset="0"/>
              </a:rPr>
              <a:t>p phần x</a:t>
            </a:r>
            <a:r>
              <a:rPr lang="vi-VN" sz="3000" dirty="0">
                <a:solidFill>
                  <a:srgbClr val="000000"/>
                </a:solidFill>
                <a:effectLst/>
                <a:ea typeface="Times New Roman" panose="02020603050405020304" pitchFamily="18" charset="0"/>
                <a:cs typeface="VNI-Times" pitchFamily="2" charset="0"/>
              </a:rPr>
              <a:t>â</a:t>
            </a:r>
            <a:r>
              <a:rPr lang="vi-VN" sz="3000" dirty="0">
                <a:solidFill>
                  <a:srgbClr val="000000"/>
                </a:solidFill>
                <a:effectLst/>
                <a:ea typeface="Times New Roman" panose="02020603050405020304" pitchFamily="18" charset="0"/>
              </a:rPr>
              <a:t>y dựng đất nước từ năm 1988.</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Với</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tổng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số</a:t>
            </a:r>
            <a:r>
              <a:rPr lang="en-US" sz="3000" dirty="0">
                <a:solidFill>
                  <a:srgbClr val="000000"/>
                </a:solidFill>
                <a:effectLst/>
                <a:ea typeface="Times New Roman" panose="02020603050405020304" pitchFamily="18" charset="0"/>
              </a:rPr>
              <a:t> 839 </a:t>
            </a:r>
            <a:r>
              <a:rPr lang="en-US" sz="3000" dirty="0" err="1">
                <a:solidFill>
                  <a:srgbClr val="000000"/>
                </a:solidFill>
                <a:effectLst/>
                <a:ea typeface="Times New Roman" panose="02020603050405020304" pitchFamily="18" charset="0"/>
              </a:rPr>
              <a:t>đầu</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sách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với</a:t>
            </a:r>
            <a:r>
              <a:rPr lang="en-US" sz="3000" dirty="0">
                <a:solidFill>
                  <a:srgbClr val="000000"/>
                </a:solidFill>
                <a:effectLst/>
                <a:ea typeface="Times New Roman" panose="02020603050405020304" pitchFamily="18" charset="0"/>
              </a:rPr>
              <a:t> 35.503 </a:t>
            </a:r>
            <a:r>
              <a:rPr lang="en-US" sz="3000" dirty="0" err="1">
                <a:solidFill>
                  <a:srgbClr val="000000"/>
                </a:solidFill>
                <a:effectLst/>
                <a:ea typeface="Times New Roman" panose="02020603050405020304" pitchFamily="18" charset="0"/>
              </a:rPr>
              <a:t>quyển</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trị</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giá</a:t>
            </a:r>
            <a:r>
              <a:rPr lang="en-US" sz="3000" dirty="0">
                <a:solidFill>
                  <a:srgbClr val="000000"/>
                </a:solidFill>
                <a:effectLst/>
                <a:ea typeface="Times New Roman" panose="02020603050405020304" pitchFamily="18" charset="0"/>
              </a:rPr>
              <a:t> 2.870.985.40 USD (</a:t>
            </a:r>
            <a:r>
              <a:rPr lang="en-US" sz="3000" dirty="0" err="1">
                <a:solidFill>
                  <a:srgbClr val="000000"/>
                </a:solidFill>
                <a:effectLst/>
                <a:ea typeface="Times New Roman" panose="02020603050405020304" pitchFamily="18" charset="0"/>
              </a:rPr>
              <a:t>tương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đương</a:t>
            </a:r>
            <a:r>
              <a:rPr lang="en-US" sz="3000" dirty="0">
                <a:solidFill>
                  <a:srgbClr val="000000"/>
                </a:solidFill>
                <a:effectLst/>
                <a:ea typeface="Times New Roman" panose="02020603050405020304" pitchFamily="18" charset="0"/>
              </a:rPr>
              <a:t> 96 </a:t>
            </a:r>
            <a:r>
              <a:rPr lang="en-US" sz="3000" dirty="0" err="1">
                <a:solidFill>
                  <a:srgbClr val="000000"/>
                </a:solidFill>
                <a:effectLst/>
                <a:ea typeface="Times New Roman" panose="02020603050405020304" pitchFamily="18" charset="0"/>
              </a:rPr>
              <a:t>tỷ</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đồng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Đây</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là</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số</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sách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có</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giá</a:t>
            </a:r>
            <a:r>
              <a:rPr lang="vi-VN" sz="3000" dirty="0">
                <a:solidFill>
                  <a:srgbClr val="000000"/>
                </a:solidFill>
                <a:effectLst/>
                <a:ea typeface="Times New Roman" panose="02020603050405020304" pitchFamily="18" charset="0"/>
              </a:rPr>
              <a:t> trị </a:t>
            </a:r>
            <a:r>
              <a:rPr lang="en-US" sz="3000" dirty="0" err="1">
                <a:solidFill>
                  <a:srgbClr val="000000"/>
                </a:solidFill>
                <a:effectLst/>
                <a:ea typeface="Times New Roman" panose="02020603050405020304" pitchFamily="18" charset="0"/>
              </a:rPr>
              <a:t>rất</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cao</a:t>
            </a:r>
            <a:r>
              <a:rPr lang="en-US" sz="3000" dirty="0">
                <a:solidFill>
                  <a:srgbClr val="000000"/>
                </a:solidFill>
                <a:effectLst/>
                <a:ea typeface="Times New Roman" panose="02020603050405020304" pitchFamily="18" charset="0"/>
              </a:rPr>
              <a:t> </a:t>
            </a:r>
            <a:r>
              <a:rPr lang="vi-VN" sz="3000" dirty="0">
                <a:solidFill>
                  <a:srgbClr val="000000"/>
                </a:solidFill>
                <a:effectLst/>
                <a:ea typeface="Times New Roman" panose="02020603050405020304" pitchFamily="18" charset="0"/>
              </a:rPr>
              <a:t>cho việc nghi</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 cứu học tập của giảng vi</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 sinh vi</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cho</a:t>
            </a:r>
            <a:r>
              <a:rPr lang="en-US" sz="3000" dirty="0">
                <a:solidFill>
                  <a:srgbClr val="000000"/>
                </a:solidFill>
                <a:effectLst/>
                <a:ea typeface="Times New Roman" panose="02020603050405020304" pitchFamily="18" charset="0"/>
              </a:rPr>
              <a:t> 53</a:t>
            </a:r>
            <a:r>
              <a:rPr lang="vi-VN" sz="3000" dirty="0">
                <a:solidFill>
                  <a:srgbClr val="000000"/>
                </a:solidFill>
                <a:effectLst/>
                <a:ea typeface="Times New Roman" panose="02020603050405020304" pitchFamily="18" charset="0"/>
              </a:rPr>
              <a:t> trường Đại học, Cao đẳng ở Th</a:t>
            </a:r>
            <a:r>
              <a:rPr lang="vi-VN" sz="3000" dirty="0">
                <a:solidFill>
                  <a:srgbClr val="000000"/>
                </a:solidFill>
                <a:effectLst/>
                <a:ea typeface="Times New Roman" panose="02020603050405020304" pitchFamily="18" charset="0"/>
                <a:cs typeface="VNI-Times" pitchFamily="2" charset="0"/>
              </a:rPr>
              <a:t>à</a:t>
            </a:r>
            <a:r>
              <a:rPr lang="vi-VN" sz="3000" dirty="0">
                <a:solidFill>
                  <a:srgbClr val="000000"/>
                </a:solidFill>
                <a:effectLst/>
                <a:ea typeface="Times New Roman" panose="02020603050405020304" pitchFamily="18" charset="0"/>
              </a:rPr>
              <a:t>nh phố Hồ Ch</a:t>
            </a:r>
            <a:r>
              <a:rPr lang="vi-VN" sz="3000" dirty="0">
                <a:solidFill>
                  <a:srgbClr val="000000"/>
                </a:solidFill>
                <a:effectLst/>
                <a:ea typeface="Times New Roman" panose="02020603050405020304" pitchFamily="18" charset="0"/>
                <a:cs typeface="VNI-Times" pitchFamily="2" charset="0"/>
              </a:rPr>
              <a:t>í</a:t>
            </a:r>
            <a:r>
              <a:rPr lang="vi-VN" sz="3000" dirty="0">
                <a:solidFill>
                  <a:srgbClr val="000000"/>
                </a:solidFill>
                <a:effectLst/>
                <a:ea typeface="Times New Roman" panose="02020603050405020304" pitchFamily="18" charset="0"/>
              </a:rPr>
              <a:t> Minh v</a:t>
            </a:r>
            <a:r>
              <a:rPr lang="vi-VN" sz="3000" dirty="0">
                <a:solidFill>
                  <a:srgbClr val="000000"/>
                </a:solidFill>
                <a:effectLst/>
                <a:ea typeface="Times New Roman" panose="02020603050405020304" pitchFamily="18" charset="0"/>
                <a:cs typeface="VNI-Times" pitchFamily="2" charset="0"/>
              </a:rPr>
              <a:t>à</a:t>
            </a:r>
            <a:r>
              <a:rPr lang="vi-VN" sz="3000" dirty="0">
                <a:solidFill>
                  <a:srgbClr val="000000"/>
                </a:solidFill>
                <a:effectLst/>
                <a:ea typeface="Times New Roman" panose="02020603050405020304" pitchFamily="18" charset="0"/>
              </a:rPr>
              <a:t> tr</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 cả nước</a:t>
            </a:r>
            <a:r>
              <a:rPr lang="en-US" sz="3000" dirty="0">
                <a:solidFill>
                  <a:srgbClr val="000000"/>
                </a:solidFill>
                <a:effectLst/>
                <a:ea typeface="Times New Roman" panose="02020603050405020304" pitchFamily="18" charset="0"/>
              </a:rPr>
              <a:t>, </a:t>
            </a:r>
            <a:r>
              <a:rPr lang="vi-VN" sz="3000" dirty="0">
                <a:solidFill>
                  <a:srgbClr val="000000"/>
                </a:solidFill>
                <a:effectLst/>
                <a:ea typeface="Times New Roman" panose="02020603050405020304" pitchFamily="18" charset="0"/>
              </a:rPr>
              <a:t>góp ph</a:t>
            </a:r>
            <a:r>
              <a:rPr lang="vi-VN" sz="3000" dirty="0">
                <a:solidFill>
                  <a:srgbClr val="000000"/>
                </a:solidFill>
                <a:effectLst/>
                <a:ea typeface="Times New Roman" panose="02020603050405020304" pitchFamily="18" charset="0"/>
                <a:cs typeface="VNI-Times" pitchFamily="2" charset="0"/>
              </a:rPr>
              <a:t>â</a:t>
            </a:r>
            <a:r>
              <a:rPr lang="vi-VN" sz="3000" dirty="0">
                <a:solidFill>
                  <a:srgbClr val="000000"/>
                </a:solidFill>
                <a:effectLst/>
                <a:ea typeface="Times New Roman" panose="02020603050405020304" pitchFamily="18" charset="0"/>
              </a:rPr>
              <a:t>̀n lan tỏa và phát tri</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 văn hóa đọc trong cộng đ</a:t>
            </a:r>
            <a:r>
              <a:rPr lang="vi-VN" sz="3000" dirty="0">
                <a:solidFill>
                  <a:srgbClr val="000000"/>
                </a:solidFill>
                <a:effectLst/>
                <a:ea typeface="Times New Roman" panose="02020603050405020304" pitchFamily="18" charset="0"/>
                <a:cs typeface="VNI-Times" pitchFamily="2" charset="0"/>
              </a:rPr>
              <a:t>ô</a:t>
            </a:r>
            <a:r>
              <a:rPr lang="vi-VN" sz="3000" dirty="0">
                <a:solidFill>
                  <a:srgbClr val="000000"/>
                </a:solidFill>
                <a:effectLst/>
                <a:ea typeface="Times New Roman" panose="02020603050405020304" pitchFamily="18" charset="0"/>
              </a:rPr>
              <a:t>̀ng tại Thành phố Hồ Ch</a:t>
            </a:r>
            <a:r>
              <a:rPr lang="vi-VN" sz="3000" dirty="0">
                <a:solidFill>
                  <a:srgbClr val="000000"/>
                </a:solidFill>
                <a:effectLst/>
                <a:ea typeface="Times New Roman" panose="02020603050405020304" pitchFamily="18" charset="0"/>
                <a:cs typeface="VNI-Times" pitchFamily="2" charset="0"/>
              </a:rPr>
              <a:t>í</a:t>
            </a:r>
            <a:r>
              <a:rPr lang="vi-VN" sz="3000" dirty="0">
                <a:solidFill>
                  <a:srgbClr val="000000"/>
                </a:solidFill>
                <a:effectLst/>
                <a:ea typeface="Times New Roman" panose="02020603050405020304" pitchFamily="18" charset="0"/>
              </a:rPr>
              <a:t> Minh n</a:t>
            </a:r>
            <a:r>
              <a:rPr lang="vi-VN" sz="3000" dirty="0">
                <a:solidFill>
                  <a:srgbClr val="000000"/>
                </a:solidFill>
                <a:effectLst/>
                <a:ea typeface="Times New Roman" panose="02020603050405020304" pitchFamily="18" charset="0"/>
                <a:cs typeface="VNI-Times" pitchFamily="2" charset="0"/>
              </a:rPr>
              <a:t>ó</a:t>
            </a:r>
            <a:r>
              <a:rPr lang="vi-VN" sz="3000" dirty="0">
                <a:solidFill>
                  <a:srgbClr val="000000"/>
                </a:solidFill>
                <a:effectLst/>
                <a:ea typeface="Times New Roman" panose="02020603050405020304" pitchFamily="18" charset="0"/>
              </a:rPr>
              <a:t>i ri</a:t>
            </a:r>
            <a:r>
              <a:rPr lang="vi-VN" sz="3000" dirty="0">
                <a:solidFill>
                  <a:srgbClr val="000000"/>
                </a:solidFill>
                <a:effectLst/>
                <a:ea typeface="Times New Roman" panose="02020603050405020304" pitchFamily="18" charset="0"/>
                <a:cs typeface="VNI-Times" pitchFamily="2" charset="0"/>
              </a:rPr>
              <a:t>ê</a:t>
            </a:r>
            <a:r>
              <a:rPr lang="vi-VN" sz="3000" dirty="0">
                <a:solidFill>
                  <a:srgbClr val="000000"/>
                </a:solidFill>
                <a:effectLst/>
                <a:ea typeface="Times New Roman" panose="02020603050405020304" pitchFamily="18" charset="0"/>
              </a:rPr>
              <a:t>ng, và tại Việt Nam n</a:t>
            </a:r>
            <a:r>
              <a:rPr lang="vi-VN" sz="3000" dirty="0">
                <a:solidFill>
                  <a:srgbClr val="000000"/>
                </a:solidFill>
                <a:effectLst/>
                <a:ea typeface="Times New Roman" panose="02020603050405020304" pitchFamily="18" charset="0"/>
                <a:cs typeface="VNI-Times" pitchFamily="2" charset="0"/>
              </a:rPr>
              <a:t>ó</a:t>
            </a:r>
            <a:r>
              <a:rPr lang="vi-VN" sz="3000" dirty="0">
                <a:solidFill>
                  <a:srgbClr val="000000"/>
                </a:solidFill>
                <a:effectLst/>
                <a:ea typeface="Times New Roman" panose="02020603050405020304" pitchFamily="18" charset="0"/>
              </a:rPr>
              <a:t>i chung</a:t>
            </a:r>
            <a:r>
              <a:rPr lang="en-US" sz="3000" dirty="0">
                <a:cs typeface="Arial" panose="020B0604020202020204" pitchFamily="34" charset="0"/>
              </a:rPr>
              <a:t>.</a:t>
            </a:r>
          </a:p>
        </p:txBody>
      </p:sp>
      <p:pic>
        <p:nvPicPr>
          <p:cNvPr id="4" name="Picture 3">
            <a:extLst>
              <a:ext uri="{FF2B5EF4-FFF2-40B4-BE49-F238E27FC236}">
                <a16:creationId xmlns:a16="http://schemas.microsoft.com/office/drawing/2014/main" id="{C009FA77-3BCE-7B0D-4B4D-854B05215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73438"/>
            <a:ext cx="4167121" cy="6017323"/>
          </a:xfrm>
          <a:prstGeom prst="rect">
            <a:avLst/>
          </a:prstGeom>
        </p:spPr>
      </p:pic>
    </p:spTree>
    <p:extLst>
      <p:ext uri="{BB962C8B-B14F-4D97-AF65-F5344CB8AC3E}">
        <p14:creationId xmlns:p14="http://schemas.microsoft.com/office/powerpoint/2010/main" val="272062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6761195E-F5A8-5302-0B80-2EB1CE1576CA}"/>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858EE664-F1B7-59AE-0439-50227991B070}"/>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01EB66F6-98AE-9A28-5BE4-AF141A2F622E}"/>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7EDEBE3-CC6A-9D7D-2F59-C7552379EA7F}"/>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94EB7B-BB5E-B26E-B1FC-B643A720034B}"/>
              </a:ext>
            </a:extLst>
          </p:cNvPr>
          <p:cNvSpPr txBox="1"/>
          <p:nvPr/>
        </p:nvSpPr>
        <p:spPr>
          <a:xfrm>
            <a:off x="6077439" y="1485900"/>
            <a:ext cx="11353800" cy="2462213"/>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TRƯƠNG THỊ HÒA</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1946)</a:t>
            </a:r>
            <a:endParaRPr lang="en-US" sz="2400" b="1" dirty="0">
              <a:latin typeface="Cambria" panose="02040503050406030204" pitchFamily="18" charset="0"/>
              <a:ea typeface="Cambria" panose="02040503050406030204" pitchFamily="18" charset="0"/>
            </a:endParaRPr>
          </a:p>
          <a:p>
            <a:pPr algn="ctr"/>
            <a:endParaRPr lang="en-US" sz="10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Luật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Đoàn </a:t>
            </a:r>
            <a:r>
              <a:rPr lang="en-US" sz="2400" b="1" dirty="0" err="1">
                <a:latin typeface="Cambria" panose="02040503050406030204" pitchFamily="18" charset="0"/>
                <a:ea typeface="Cambria" panose="02040503050406030204" pitchFamily="18" charset="0"/>
              </a:rPr>
              <a:t>Luật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Trọng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tài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mại</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0FFED40F-0A98-06B3-9AA0-2D5D87F7757A}"/>
              </a:ext>
            </a:extLst>
          </p:cNvPr>
          <p:cNvSpPr/>
          <p:nvPr/>
        </p:nvSpPr>
        <p:spPr>
          <a:xfrm>
            <a:off x="5638800" y="4367799"/>
            <a:ext cx="12441166" cy="498862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ta. Sau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40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luật</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tấm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nay </a:t>
            </a:r>
            <a:r>
              <a:rPr lang="en-US" sz="3000" dirty="0" err="1">
                <a:latin typeface="Arial" panose="020B0604020202020204" pitchFamily="34" charset="0"/>
                <a:cs typeface="Arial" panose="020B0604020202020204" pitchFamily="34" charset="0"/>
              </a:rPr>
              <a:t>noi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theo.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tấm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0794B41C-5C29-B8D1-3CD9-5A2F42FD2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59" y="2324100"/>
            <a:ext cx="4890434" cy="6701706"/>
          </a:xfrm>
          <a:prstGeom prst="rect">
            <a:avLst/>
          </a:prstGeom>
        </p:spPr>
      </p:pic>
    </p:spTree>
    <p:extLst>
      <p:ext uri="{BB962C8B-B14F-4D97-AF65-F5344CB8AC3E}">
        <p14:creationId xmlns:p14="http://schemas.microsoft.com/office/powerpoint/2010/main" val="370203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D1AB2FB-F24E-5E72-42F4-C679E14606B1}"/>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31EC1A76-CFE2-4EA3-E952-5B3B9C8D27AF}"/>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6CAD3039-9757-B32E-3068-64A233DBCF2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074A5B-D45C-C345-F26E-D195304C43EA}"/>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2925A8-2EBD-16EE-5C89-F7C219C9F36C}"/>
              </a:ext>
            </a:extLst>
          </p:cNvPr>
          <p:cNvSpPr txBox="1"/>
          <p:nvPr/>
        </p:nvSpPr>
        <p:spPr>
          <a:xfrm>
            <a:off x="5963163" y="1485900"/>
            <a:ext cx="11792439" cy="2092881"/>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THÀNH LONG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1940)</a:t>
            </a:r>
          </a:p>
          <a:p>
            <a:pPr algn="ctr"/>
            <a:endParaRPr lang="en-US" sz="10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Mặt trận Tổ quốc Việt Nam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9520C6B1-C817-2690-A3E8-1335831034F2}"/>
              </a:ext>
            </a:extLst>
          </p:cNvPr>
          <p:cNvSpPr/>
          <p:nvPr/>
        </p:nvSpPr>
        <p:spPr>
          <a:xfrm>
            <a:off x="6057899" y="4387649"/>
            <a:ext cx="11602966" cy="441959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Tâm </a:t>
            </a:r>
            <a:r>
              <a:rPr lang="en-US" sz="3000" dirty="0" err="1">
                <a:latin typeface="Arial" panose="020B0604020202020204" pitchFamily="34" charset="0"/>
                <a:cs typeface="Arial" panose="020B0604020202020204" pitchFamily="34" charset="0"/>
              </a:rPr>
              <a:t>huyết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trò</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Bảo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vượt</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nghĩa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a:t>
            </a:r>
          </a:p>
        </p:txBody>
      </p:sp>
      <p:pic>
        <p:nvPicPr>
          <p:cNvPr id="4" name="Picture 3">
            <a:extLst>
              <a:ext uri="{FF2B5EF4-FFF2-40B4-BE49-F238E27FC236}">
                <a16:creationId xmlns:a16="http://schemas.microsoft.com/office/drawing/2014/main" id="{ABDB9FA7-FD8D-B326-52A5-27DEC26A9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0"/>
            <a:ext cx="5544812" cy="7696200"/>
          </a:xfrm>
          <a:prstGeom prst="rect">
            <a:avLst/>
          </a:prstGeom>
        </p:spPr>
      </p:pic>
    </p:spTree>
    <p:extLst>
      <p:ext uri="{BB962C8B-B14F-4D97-AF65-F5344CB8AC3E}">
        <p14:creationId xmlns:p14="http://schemas.microsoft.com/office/powerpoint/2010/main" val="100487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8C050C5F-42B4-4EE2-4D3B-DF29B5E7ABBC}"/>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675718D4-BF53-ED71-7DDF-F06335CA2584}"/>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0647CA1F-F38F-B9BC-6E94-638AD034C663}"/>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0EF992-DEC7-4EEC-8FCE-CF22FE7D8B1B}"/>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D60F03-3284-1985-463C-BDB739683B0B}"/>
              </a:ext>
            </a:extLst>
          </p:cNvPr>
          <p:cNvSpPr txBox="1"/>
          <p:nvPr/>
        </p:nvSpPr>
        <p:spPr>
          <a:xfrm>
            <a:off x="5963163" y="1485900"/>
            <a:ext cx="11792439" cy="2092881"/>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TỐ NGA</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1942)</a:t>
            </a:r>
          </a:p>
          <a:p>
            <a:pPr algn="ctr"/>
            <a:endParaRPr lang="en-US" sz="10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Việt Nam ở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ngoài</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9780DA9A-014A-1CA9-0372-C82484AB350E}"/>
              </a:ext>
            </a:extLst>
          </p:cNvPr>
          <p:cNvSpPr/>
          <p:nvPr/>
        </p:nvSpPr>
        <p:spPr>
          <a:xfrm>
            <a:off x="6057899" y="4387649"/>
            <a:ext cx="11602966" cy="5404051"/>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B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1965,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khởi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da cam (dioxin)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tấm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mỏi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hòa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Pháp </a:t>
            </a:r>
            <a:r>
              <a:rPr lang="en-US" sz="3000" dirty="0" err="1">
                <a:latin typeface="Arial" panose="020B0604020202020204" pitchFamily="34" charset="0"/>
                <a:cs typeface="Arial" panose="020B0604020202020204" pitchFamily="34" charset="0"/>
              </a:rPr>
              <a:t>gốc</a:t>
            </a:r>
            <a:r>
              <a:rPr lang="en-US" sz="3000" dirty="0">
                <a:latin typeface="Arial" panose="020B0604020202020204" pitchFamily="34" charset="0"/>
                <a:cs typeface="Arial" panose="020B0604020202020204" pitchFamily="34" charset="0"/>
              </a:rPr>
              <a:t> Việt. Trong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Mặt trận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Việt Nam. Sau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C9AF4DC-D579-D26B-7799-AC23DC7BE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113939"/>
            <a:ext cx="5108291" cy="7677761"/>
          </a:xfrm>
          <a:prstGeom prst="rect">
            <a:avLst/>
          </a:prstGeom>
        </p:spPr>
      </p:pic>
    </p:spTree>
    <p:extLst>
      <p:ext uri="{BB962C8B-B14F-4D97-AF65-F5344CB8AC3E}">
        <p14:creationId xmlns:p14="http://schemas.microsoft.com/office/powerpoint/2010/main" val="2613423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62D2CDCD-1BE3-3995-B735-BFD338931113}"/>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43FBD345-AE69-A306-9F8E-D237D0CD80ED}"/>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F2EE8F21-DAB7-4184-989A-DC66B83B27D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3BA4ED-6DB3-2283-DA10-889341850CAF}"/>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D0A63E-A66B-988A-1417-AAEA29345CFC}"/>
              </a:ext>
            </a:extLst>
          </p:cNvPr>
          <p:cNvSpPr txBox="1"/>
          <p:nvPr/>
        </p:nvSpPr>
        <p:spPr>
          <a:xfrm>
            <a:off x="5963163" y="1485900"/>
            <a:ext cx="11792439"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VĂN THỂ</a:t>
            </a:r>
          </a:p>
          <a:p>
            <a:pPr algn="ct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Ban</a:t>
            </a:r>
            <a:r>
              <a:rPr lang="en-US" sz="2400" b="1" dirty="0">
                <a:latin typeface="Cambria" panose="02040503050406030204" pitchFamily="18" charset="0"/>
                <a:ea typeface="Cambria" panose="02040503050406030204" pitchFamily="18" charset="0"/>
              </a:rPr>
              <a:t> Công </a:t>
            </a:r>
            <a:r>
              <a:rPr lang="en-US" sz="2400" b="1" dirty="0" err="1">
                <a:latin typeface="Cambria" panose="02040503050406030204" pitchFamily="18" charset="0"/>
                <a:ea typeface="Cambria" panose="02040503050406030204" pitchFamily="18" charset="0"/>
              </a:rPr>
              <a:t>tác</a:t>
            </a:r>
            <a:r>
              <a:rPr lang="en-US" sz="2400" b="1" dirty="0">
                <a:latin typeface="Cambria" panose="02040503050406030204" pitchFamily="18" charset="0"/>
                <a:ea typeface="Cambria" panose="02040503050406030204" pitchFamily="18" charset="0"/>
              </a:rPr>
              <a:t> Mặt trận </a:t>
            </a:r>
            <a:r>
              <a:rPr lang="en-US" sz="2400" b="1" dirty="0" err="1">
                <a:latin typeface="Cambria" panose="02040503050406030204" pitchFamily="18" charset="0"/>
                <a:ea typeface="Cambria" panose="02040503050406030204" pitchFamily="18" charset="0"/>
              </a:rPr>
              <a:t>ấp</a:t>
            </a:r>
            <a:r>
              <a:rPr lang="en-US" sz="2400" b="1" dirty="0">
                <a:latin typeface="Cambria" panose="02040503050406030204" pitchFamily="18" charset="0"/>
                <a:ea typeface="Cambria" panose="02040503050406030204" pitchFamily="18" charset="0"/>
              </a:rPr>
              <a:t>, Tổ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Tổ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1,</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ấp</a:t>
            </a:r>
            <a:r>
              <a:rPr lang="en-US" sz="2400" b="1" dirty="0">
                <a:latin typeface="Cambria" panose="02040503050406030204" pitchFamily="18" charset="0"/>
                <a:ea typeface="Cambria" panose="02040503050406030204" pitchFamily="18" charset="0"/>
              </a:rPr>
              <a:t> Đông Lân 1, </a:t>
            </a:r>
            <a:r>
              <a:rPr lang="en-US" sz="2400" b="1" dirty="0" err="1">
                <a:latin typeface="Cambria" panose="02040503050406030204" pitchFamily="18" charset="0"/>
                <a:ea typeface="Cambria" panose="02040503050406030204" pitchFamily="18" charset="0"/>
              </a:rPr>
              <a:t>xã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Hóc</a:t>
            </a:r>
            <a:r>
              <a:rPr lang="en-US" sz="2400" b="1" dirty="0">
                <a:latin typeface="Cambria" panose="02040503050406030204" pitchFamily="18" charset="0"/>
                <a:ea typeface="Cambria" panose="02040503050406030204" pitchFamily="18" charset="0"/>
              </a:rPr>
              <a:t> Môn</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34EDA2C9-338C-FF74-1BD0-653809AD52D5}"/>
              </a:ext>
            </a:extLst>
          </p:cNvPr>
          <p:cNvSpPr/>
          <p:nvPr/>
        </p:nvSpPr>
        <p:spPr>
          <a:xfrm>
            <a:off x="5963163" y="3619501"/>
            <a:ext cx="11697702" cy="61722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Trong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1975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2024.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49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Tổ </a:t>
            </a:r>
            <a:r>
              <a:rPr lang="en-US" sz="3000" dirty="0" err="1">
                <a:latin typeface="Arial" panose="020B0604020202020204" pitchFamily="34" charset="0"/>
                <a:cs typeface="Arial" panose="020B0604020202020204" pitchFamily="34" charset="0"/>
              </a:rPr>
              <a:t>phó</a:t>
            </a:r>
            <a:r>
              <a:rPr lang="en-US" sz="3000" dirty="0">
                <a:latin typeface="Arial" panose="020B0604020202020204" pitchFamily="34" charset="0"/>
                <a:cs typeface="Arial" panose="020B0604020202020204" pitchFamily="34" charset="0"/>
              </a:rPr>
              <a:t> Tổ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lắp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hẻm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25 </a:t>
            </a:r>
            <a:r>
              <a:rPr lang="en-US" sz="3000" dirty="0" err="1">
                <a:latin typeface="Arial" panose="020B0604020202020204" pitchFamily="34" charset="0"/>
                <a:cs typeface="Arial" panose="020B0604020202020204" pitchFamily="34" charset="0"/>
              </a:rPr>
              <a:t>tuyến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4 </a:t>
            </a:r>
            <a:r>
              <a:rPr lang="en-US" sz="3000" dirty="0" err="1">
                <a:latin typeface="Arial" panose="020B0604020202020204" pitchFamily="34" charset="0"/>
                <a:cs typeface="Arial" panose="020B0604020202020204" pitchFamily="34" charset="0"/>
              </a:rPr>
              <a:t>tỷ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gắn</a:t>
            </a:r>
            <a:r>
              <a:rPr lang="en-US" sz="3000" dirty="0">
                <a:latin typeface="Arial" panose="020B0604020202020204" pitchFamily="34" charset="0"/>
                <a:cs typeface="Arial" panose="020B0604020202020204" pitchFamily="34" charset="0"/>
              </a:rPr>
              <a:t> 09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79 </a:t>
            </a:r>
            <a:r>
              <a:rPr lang="en-US" sz="3000" dirty="0" err="1">
                <a:latin typeface="Arial" panose="020B0604020202020204" pitchFamily="34" charset="0"/>
                <a:cs typeface="Arial" panose="020B0604020202020204" pitchFamily="34" charset="0"/>
              </a:rPr>
              <a:t>mắt</a:t>
            </a:r>
            <a:r>
              <a:rPr lang="en-US" sz="3000" dirty="0">
                <a:latin typeface="Arial" panose="020B0604020202020204" pitchFamily="34" charset="0"/>
                <a:cs typeface="Arial" panose="020B0604020202020204" pitchFamily="34" charset="0"/>
              </a:rPr>
              <a:t> camera an </a:t>
            </a:r>
            <a:r>
              <a:rPr lang="en-US" sz="3000" dirty="0" err="1">
                <a:latin typeface="Arial" panose="020B0604020202020204" pitchFamily="34" charset="0"/>
                <a:cs typeface="Arial" panose="020B0604020202020204" pitchFamily="34" charset="0"/>
              </a:rPr>
              <a:t>ninh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500 </a:t>
            </a:r>
            <a:r>
              <a:rPr lang="en-US" sz="3000" dirty="0" err="1">
                <a:latin typeface="Arial" panose="020B0604020202020204" pitchFamily="34" charset="0"/>
                <a:cs typeface="Arial" panose="020B0604020202020204" pitchFamily="34" charset="0"/>
              </a:rPr>
              <a:t>triệu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ninh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bàn</a:t>
            </a:r>
            <a:r>
              <a:rPr lang="en-US" sz="3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F4570B8F-232D-E619-1B1C-318D000CB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51" y="2400300"/>
            <a:ext cx="4597583" cy="6988326"/>
          </a:xfrm>
          <a:prstGeom prst="rect">
            <a:avLst/>
          </a:prstGeom>
        </p:spPr>
      </p:pic>
    </p:spTree>
    <p:extLst>
      <p:ext uri="{BB962C8B-B14F-4D97-AF65-F5344CB8AC3E}">
        <p14:creationId xmlns:p14="http://schemas.microsoft.com/office/powerpoint/2010/main" val="427781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6A3B34CA-754B-6A4E-B621-C869EB392D6E}"/>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28BBB22B-EB31-3E30-4207-537CEA26767A}"/>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1920A624-8B51-4D95-6AFF-E80213FEC43E}"/>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826526-2E27-D917-FCFE-5AD080400DA1}"/>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01A02B2-A254-86C9-1693-89CA048FF0F0}"/>
              </a:ext>
            </a:extLst>
          </p:cNvPr>
          <p:cNvSpPr txBox="1"/>
          <p:nvPr/>
        </p:nvSpPr>
        <p:spPr>
          <a:xfrm>
            <a:off x="5963163" y="1333500"/>
            <a:ext cx="11792439" cy="267765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NGỌC THỔ</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1949)</a:t>
            </a:r>
            <a:endParaRPr lang="en-US" sz="24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Thiếu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Nguyên Tham </a:t>
            </a:r>
            <a:r>
              <a:rPr lang="en-US" sz="2400" b="1" dirty="0" err="1">
                <a:latin typeface="Cambria" panose="02040503050406030204" pitchFamily="18" charset="0"/>
                <a:ea typeface="Cambria" panose="02040503050406030204" pitchFamily="18" charset="0"/>
              </a:rPr>
              <a:t>mưu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Quân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7,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độc</a:t>
            </a:r>
            <a:r>
              <a:rPr lang="en-US" sz="2400" b="1" dirty="0">
                <a:latin typeface="Cambria" panose="02040503050406030204" pitchFamily="18" charset="0"/>
                <a:ea typeface="Cambria" panose="02040503050406030204" pitchFamily="18" charset="0"/>
              </a:rPr>
              <a:t> da cam/dioxin Việt Nam,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độc</a:t>
            </a:r>
            <a:r>
              <a:rPr lang="en-US" sz="2400" b="1" dirty="0">
                <a:latin typeface="Cambria" panose="02040503050406030204" pitchFamily="18" charset="0"/>
                <a:ea typeface="Cambria" panose="02040503050406030204" pitchFamily="18" charset="0"/>
              </a:rPr>
              <a:t> da cam/dioxin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3FCBD949-F6C0-DA6F-F58F-B31337974032}"/>
              </a:ext>
            </a:extLst>
          </p:cNvPr>
          <p:cNvSpPr/>
          <p:nvPr/>
        </p:nvSpPr>
        <p:spPr>
          <a:xfrm>
            <a:off x="5332998" y="4152900"/>
            <a:ext cx="12726402" cy="6005389"/>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Quân </a:t>
            </a:r>
            <a:r>
              <a:rPr lang="en-US" sz="3000" dirty="0" err="1">
                <a:latin typeface="Arial" panose="020B0604020202020204" pitchFamily="34" charset="0"/>
                <a:cs typeface="Arial" panose="020B0604020202020204" pitchFamily="34" charset="0"/>
              </a:rPr>
              <a:t>đội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di </a:t>
            </a:r>
            <a:r>
              <a:rPr lang="en-US" sz="3000" dirty="0" err="1">
                <a:latin typeface="Arial" panose="020B0604020202020204" pitchFamily="34" charset="0"/>
                <a:cs typeface="Arial" panose="020B0604020202020204" pitchFamily="34" charset="0"/>
              </a:rPr>
              <a:t>chứng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khỏe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đắp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thòi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cháu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đòi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da cam </a:t>
            </a:r>
            <a:r>
              <a:rPr lang="en-US" sz="3000" dirty="0" err="1">
                <a:latin typeface="Arial" panose="020B0604020202020204" pitchFamily="34" charset="0"/>
                <a:cs typeface="Arial" panose="020B0604020202020204" pitchFamily="34" charset="0"/>
              </a:rPr>
              <a:t>phù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do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ở Việt Nam.</a:t>
            </a:r>
          </a:p>
        </p:txBody>
      </p:sp>
      <p:pic>
        <p:nvPicPr>
          <p:cNvPr id="5" name="Picture 4">
            <a:extLst>
              <a:ext uri="{FF2B5EF4-FFF2-40B4-BE49-F238E27FC236}">
                <a16:creationId xmlns:a16="http://schemas.microsoft.com/office/drawing/2014/main" id="{C9DF803D-C60F-CB18-1208-8F3150D74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840782"/>
            <a:ext cx="4800600" cy="6994473"/>
          </a:xfrm>
          <a:prstGeom prst="rect">
            <a:avLst/>
          </a:prstGeom>
        </p:spPr>
      </p:pic>
    </p:spTree>
    <p:extLst>
      <p:ext uri="{BB962C8B-B14F-4D97-AF65-F5344CB8AC3E}">
        <p14:creationId xmlns:p14="http://schemas.microsoft.com/office/powerpoint/2010/main" val="2366217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8151F162-9D3A-982B-CE95-0D44C41E40B5}"/>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3B35430F-5E85-F0DE-B39C-DF99E13D1EC3}"/>
              </a:ext>
            </a:extLst>
          </p:cNvPr>
          <p:cNvSpPr txBox="1"/>
          <p:nvPr/>
        </p:nvSpPr>
        <p:spPr>
          <a:xfrm>
            <a:off x="-2819400" y="357311"/>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hoạt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động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xã</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hội</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5C1E219-433D-043E-5D2F-3997966B7B8A}"/>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D94A5D-8C8A-1DD5-2613-BF9977288616}"/>
              </a:ext>
            </a:extLst>
          </p:cNvPr>
          <p:cNvCxnSpPr>
            <a:cxnSpLocks/>
          </p:cNvCxnSpPr>
          <p:nvPr/>
        </p:nvCxnSpPr>
        <p:spPr>
          <a:xfrm>
            <a:off x="9525000" y="1028700"/>
            <a:ext cx="87630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87480A-3B75-B939-651F-6D0BB2CE6634}"/>
              </a:ext>
            </a:extLst>
          </p:cNvPr>
          <p:cNvSpPr txBox="1"/>
          <p:nvPr/>
        </p:nvSpPr>
        <p:spPr>
          <a:xfrm>
            <a:off x="5963163" y="1485900"/>
            <a:ext cx="11792439"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LƯƠNG BẠCH VÂN</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1946)</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Việt </a:t>
            </a:r>
            <a:r>
              <a:rPr lang="en-US" sz="2400" b="1" dirty="0" err="1">
                <a:latin typeface="Cambria" panose="02040503050406030204" pitchFamily="18" charset="0"/>
                <a:ea typeface="Cambria" panose="02040503050406030204" pitchFamily="18" charset="0"/>
              </a:rPr>
              <a:t>kiều</a:t>
            </a:r>
            <a:r>
              <a:rPr lang="en-US" sz="2400" b="1" dirty="0">
                <a:latin typeface="Cambria" panose="02040503050406030204" pitchFamily="18" charset="0"/>
                <a:ea typeface="Cambria" panose="02040503050406030204" pitchFamily="18" charset="0"/>
              </a:rPr>
              <a:t> Pháp, Việt </a:t>
            </a:r>
            <a:r>
              <a:rPr lang="en-US" sz="2400" b="1" dirty="0" err="1">
                <a:latin typeface="Cambria" panose="02040503050406030204" pitchFamily="18" charset="0"/>
                <a:ea typeface="Cambria" panose="02040503050406030204" pitchFamily="18" charset="0"/>
              </a:rPr>
              <a:t>kiều</a:t>
            </a:r>
            <a:r>
              <a:rPr lang="en-US" sz="2400" b="1" dirty="0">
                <a:latin typeface="Cambria" panose="02040503050406030204" pitchFamily="18" charset="0"/>
                <a:ea typeface="Cambria" panose="02040503050406030204" pitchFamily="18" charset="0"/>
              </a:rPr>
              <a:t> Pháp,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Liên </a:t>
            </a:r>
            <a:r>
              <a:rPr lang="en-US" sz="2400" b="1" dirty="0" err="1">
                <a:latin typeface="Cambria" panose="02040503050406030204" pitchFamily="18" charset="0"/>
                <a:ea typeface="Cambria" panose="02040503050406030204" pitchFamily="18" charset="0"/>
              </a:rPr>
              <a:t>lạc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Việt Nam</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ở </a:t>
            </a:r>
            <a:r>
              <a:rPr lang="en-US" sz="2400" b="1" dirty="0" err="1">
                <a:latin typeface="Cambria" panose="02040503050406030204" pitchFamily="18" charset="0"/>
                <a:ea typeface="Cambria" panose="02040503050406030204" pitchFamily="18" charset="0"/>
              </a:rPr>
              <a:t>nước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ngoài</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13909640-3137-8117-D967-1E4F725461B1}"/>
              </a:ext>
            </a:extLst>
          </p:cNvPr>
          <p:cNvSpPr/>
          <p:nvPr/>
        </p:nvSpPr>
        <p:spPr>
          <a:xfrm>
            <a:off x="5562600" y="4533900"/>
            <a:ext cx="12497802" cy="39624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Tiến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Lương Bạch Vân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bào</a:t>
            </a:r>
            <a:r>
              <a:rPr lang="en-US" sz="3000" dirty="0">
                <a:latin typeface="Arial" panose="020B0604020202020204" pitchFamily="34" charset="0"/>
                <a:cs typeface="Arial" panose="020B0604020202020204" pitchFamily="34" charset="0"/>
              </a:rPr>
              <a:t> Pháp, Đức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nhằm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ban Mặt trận Tổ quốc Việt Nam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cấp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nắm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kiều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con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bào</a:t>
            </a:r>
            <a:r>
              <a:rPr lang="en-US" sz="3000" dirty="0">
                <a:latin typeface="Arial" panose="020B0604020202020204" pitchFamily="34" charset="0"/>
                <a:cs typeface="Arial" panose="020B0604020202020204" pitchFamily="34" charset="0"/>
              </a:rPr>
              <a:t>, du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3306835B-4820-374D-76A4-20B8B379E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56" y="2095501"/>
            <a:ext cx="4961415" cy="7442122"/>
          </a:xfrm>
          <a:prstGeom prst="rect">
            <a:avLst/>
          </a:prstGeom>
        </p:spPr>
      </p:pic>
    </p:spTree>
    <p:extLst>
      <p:ext uri="{BB962C8B-B14F-4D97-AF65-F5344CB8AC3E}">
        <p14:creationId xmlns:p14="http://schemas.microsoft.com/office/powerpoint/2010/main" val="176561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C149628F-1169-3353-D9C9-E20CA15E0A1C}"/>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C9DA4DA4-8286-E73B-7EB3-09CA9E2E70A1}"/>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0A54005-9E02-80E0-85BE-1E6DABAFECAB}"/>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FFBE96-72E7-8733-C55F-9E3B69EF33C3}"/>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E14820E-A46A-4931-920B-0F40FD0C0568}"/>
              </a:ext>
            </a:extLst>
          </p:cNvPr>
          <p:cNvSpPr txBox="1"/>
          <p:nvPr/>
        </p:nvSpPr>
        <p:spPr>
          <a:xfrm>
            <a:off x="5963163" y="1485900"/>
            <a:ext cx="11792439"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DƯƠNG QUANG TRUNG</a:t>
            </a:r>
          </a:p>
          <a:p>
            <a:pPr algn="ctr"/>
            <a:r>
              <a:rPr lang="en-US" sz="2400" b="1" dirty="0">
                <a:solidFill>
                  <a:srgbClr val="0070C0"/>
                </a:solidFill>
                <a:latin typeface="Cambria" panose="02040503050406030204" pitchFamily="18" charset="0"/>
                <a:ea typeface="Cambria" panose="02040503050406030204" pitchFamily="18" charset="0"/>
              </a:rPr>
              <a:t>(1928 – 2013)</a:t>
            </a:r>
            <a:endParaRPr lang="en-US" sz="7200" b="1" dirty="0">
              <a:solidFill>
                <a:srgbClr val="FF0000"/>
              </a:solidFill>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Viện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FD946BDE-AA11-04FB-0957-02BAE94CB6C4}"/>
              </a:ext>
            </a:extLst>
          </p:cNvPr>
          <p:cNvSpPr/>
          <p:nvPr/>
        </p:nvSpPr>
        <p:spPr>
          <a:xfrm>
            <a:off x="5610481" y="3623612"/>
            <a:ext cx="12497802" cy="6476994"/>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2800" dirty="0" err="1">
                <a:latin typeface="Arial" panose="020B0604020202020204" pitchFamily="34" charset="0"/>
                <a:cs typeface="Arial" panose="020B0604020202020204" pitchFamily="34" charset="0"/>
              </a:rPr>
              <a:t>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ngành</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Pháp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Viện Tim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nâng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bệnh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Trung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Đào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Bồi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“Trường - Viện - </a:t>
            </a:r>
            <a:r>
              <a:rPr lang="en-US" sz="2800" dirty="0" err="1">
                <a:latin typeface="Arial" panose="020B0604020202020204" pitchFamily="34" charset="0"/>
                <a:cs typeface="Arial" panose="020B0604020202020204" pitchFamily="34" charset="0"/>
              </a:rPr>
              <a:t>Cộng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lưới</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Việt Nam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TP. </a:t>
            </a:r>
            <a:r>
              <a:rPr lang="en-US" sz="2800" dirty="0" err="1">
                <a:latin typeface="Arial" panose="020B0604020202020204" pitchFamily="34" charset="0"/>
                <a:cs typeface="Arial" panose="020B0604020202020204" pitchFamily="34" charset="0"/>
              </a:rPr>
              <a:t>Hồ</a:t>
            </a:r>
            <a:r>
              <a:rPr lang="en-US" sz="2800" dirty="0">
                <a:latin typeface="Arial" panose="020B0604020202020204" pitchFamily="34" charset="0"/>
                <a:cs typeface="Arial" panose="020B0604020202020204" pitchFamily="34" charset="0"/>
              </a:rPr>
              <a:t> Chí Minh </a:t>
            </a:r>
            <a:r>
              <a:rPr lang="en-US" sz="2800" dirty="0" err="1">
                <a:latin typeface="Arial" panose="020B0604020202020204" pitchFamily="34" charset="0"/>
                <a:cs typeface="Arial" panose="020B0604020202020204" pitchFamily="34" charset="0"/>
              </a:rPr>
              <a:t>trở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nghiệp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nghiệp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khỏe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Pháp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Việt Nam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triển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Việt Nam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Pháp.</a:t>
            </a:r>
          </a:p>
        </p:txBody>
      </p:sp>
      <p:pic>
        <p:nvPicPr>
          <p:cNvPr id="6" name="Picture 5">
            <a:extLst>
              <a:ext uri="{FF2B5EF4-FFF2-40B4-BE49-F238E27FC236}">
                <a16:creationId xmlns:a16="http://schemas.microsoft.com/office/drawing/2014/main" id="{5244A740-3C04-06BE-6F1A-E278D5075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79" y="3086100"/>
            <a:ext cx="4919589" cy="5849391"/>
          </a:xfrm>
          <a:prstGeom prst="rect">
            <a:avLst/>
          </a:prstGeom>
        </p:spPr>
      </p:pic>
    </p:spTree>
    <p:extLst>
      <p:ext uri="{BB962C8B-B14F-4D97-AF65-F5344CB8AC3E}">
        <p14:creationId xmlns:p14="http://schemas.microsoft.com/office/powerpoint/2010/main" val="338453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8F551832-2178-8E8C-8824-C0A3E24F0BCF}"/>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03FE236F-CA2F-CDCA-8B0B-1502ED889077}"/>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FFDFB09F-7926-9380-B867-0ECE66ADF0A3}"/>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43247E-9379-CA91-CF07-E018F795B4F1}"/>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E504060-4D90-A151-9921-220628C985A9}"/>
              </a:ext>
            </a:extLst>
          </p:cNvPr>
          <p:cNvSpPr txBox="1"/>
          <p:nvPr/>
        </p:nvSpPr>
        <p:spPr>
          <a:xfrm>
            <a:off x="5963163" y="1485900"/>
            <a:ext cx="11792439"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ĐÔNG A</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1941)</a:t>
            </a:r>
            <a:endParaRPr lang="en-US" sz="24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Thầy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290585FA-4767-814B-9156-30924D8C6A09}"/>
              </a:ext>
            </a:extLst>
          </p:cNvPr>
          <p:cNvSpPr/>
          <p:nvPr/>
        </p:nvSpPr>
        <p:spPr>
          <a:xfrm>
            <a:off x="5486400" y="3852212"/>
            <a:ext cx="12497802" cy="540608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gặp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ở Việt Nam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Việt Nam: Ca </a:t>
            </a:r>
            <a:r>
              <a:rPr lang="en-US" sz="3000" dirty="0" err="1">
                <a:latin typeface="Arial" panose="020B0604020202020204" pitchFamily="34" charset="0"/>
                <a:cs typeface="Arial" panose="020B0604020202020204" pitchFamily="34" charset="0"/>
              </a:rPr>
              <a:t>mổ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cháu</a:t>
            </a:r>
            <a:r>
              <a:rPr lang="en-US" sz="3000" dirty="0">
                <a:latin typeface="Arial" panose="020B0604020202020204" pitchFamily="34" charset="0"/>
                <a:cs typeface="Arial" panose="020B0604020202020204" pitchFamily="34" charset="0"/>
              </a:rPr>
              <a:t> song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tạp</a:t>
            </a:r>
            <a:r>
              <a:rPr lang="en-US" sz="3000" dirty="0">
                <a:latin typeface="Arial" panose="020B0604020202020204" pitchFamily="34" charset="0"/>
                <a:cs typeface="Arial" panose="020B0604020202020204" pitchFamily="34" charset="0"/>
              </a:rPr>
              <a:t> Việt - Đức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1988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lục</a:t>
            </a:r>
            <a:r>
              <a:rPr lang="en-US" sz="3000" dirty="0">
                <a:latin typeface="Arial" panose="020B0604020202020204" pitchFamily="34" charset="0"/>
                <a:cs typeface="Arial" panose="020B0604020202020204" pitchFamily="34" charset="0"/>
              </a:rPr>
              <a:t> Guinness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1991,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hạng</a:t>
            </a:r>
            <a:r>
              <a:rPr lang="en-US" sz="3000" dirty="0">
                <a:latin typeface="Arial" panose="020B0604020202020204" pitchFamily="34" charset="0"/>
                <a:cs typeface="Arial" panose="020B0604020202020204" pitchFamily="34" charset="0"/>
              </a:rPr>
              <a:t>. Các ca </a:t>
            </a:r>
            <a:r>
              <a:rPr lang="en-US" sz="3000" dirty="0" err="1">
                <a:latin typeface="Arial" panose="020B0604020202020204" pitchFamily="34" charset="0"/>
                <a:cs typeface="Arial" panose="020B0604020202020204" pitchFamily="34" charset="0"/>
              </a:rPr>
              <a:t>ghép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cháu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dưới</a:t>
            </a:r>
            <a:r>
              <a:rPr lang="en-US" sz="3000" dirty="0">
                <a:latin typeface="Arial" panose="020B0604020202020204" pitchFamily="34" charset="0"/>
                <a:cs typeface="Arial" panose="020B0604020202020204" pitchFamily="34" charset="0"/>
              </a:rPr>
              <a:t> 1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2 </a:t>
            </a: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ghép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05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12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2005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vang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em</a:t>
            </a:r>
            <a:r>
              <a:rPr lang="en-US" sz="3000" dirty="0">
                <a:latin typeface="Arial" panose="020B0604020202020204" pitchFamily="34" charset="0"/>
                <a:cs typeface="Arial" panose="020B0604020202020204" pitchFamily="34" charset="0"/>
              </a:rPr>
              <a:t> Việt Nam.</a:t>
            </a:r>
          </a:p>
        </p:txBody>
      </p:sp>
      <p:pic>
        <p:nvPicPr>
          <p:cNvPr id="4" name="Picture 3">
            <a:extLst>
              <a:ext uri="{FF2B5EF4-FFF2-40B4-BE49-F238E27FC236}">
                <a16:creationId xmlns:a16="http://schemas.microsoft.com/office/drawing/2014/main" id="{884F4328-2179-2429-D368-3B4DFE3F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98" y="2476500"/>
            <a:ext cx="4604957" cy="7248201"/>
          </a:xfrm>
          <a:prstGeom prst="rect">
            <a:avLst/>
          </a:prstGeom>
        </p:spPr>
      </p:pic>
    </p:spTree>
    <p:extLst>
      <p:ext uri="{BB962C8B-B14F-4D97-AF65-F5344CB8AC3E}">
        <p14:creationId xmlns:p14="http://schemas.microsoft.com/office/powerpoint/2010/main" val="205787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extBox 14"/>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16" name="Picture 15">
            <a:extLst>
              <a:ext uri="{FF2B5EF4-FFF2-40B4-BE49-F238E27FC236}">
                <a16:creationId xmlns:a16="http://schemas.microsoft.com/office/drawing/2014/main" id="{AF9739DD-94A0-460A-E295-E9FE7F4EA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52700"/>
            <a:ext cx="5075524" cy="6096000"/>
          </a:xfrm>
          <a:prstGeom prst="rect">
            <a:avLst/>
          </a:prstGeom>
        </p:spPr>
      </p:pic>
      <p:sp>
        <p:nvSpPr>
          <p:cNvPr id="20" name="TextBox 19">
            <a:extLst>
              <a:ext uri="{FF2B5EF4-FFF2-40B4-BE49-F238E27FC236}">
                <a16:creationId xmlns:a16="http://schemas.microsoft.com/office/drawing/2014/main" id="{40A35C6D-3E59-96BB-E521-6A6613131C43}"/>
              </a:ext>
            </a:extLst>
          </p:cNvPr>
          <p:cNvSpPr txBox="1"/>
          <p:nvPr/>
        </p:nvSpPr>
        <p:spPr>
          <a:xfrm>
            <a:off x="6857999" y="1484606"/>
            <a:ext cx="10287000" cy="2400657"/>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VĂN LINH</a:t>
            </a:r>
          </a:p>
          <a:p>
            <a:pPr algn="ctr"/>
            <a:r>
              <a:rPr lang="en-US" sz="2600" b="1" dirty="0">
                <a:solidFill>
                  <a:srgbClr val="0070C0"/>
                </a:solidFill>
                <a:latin typeface="Cambria" panose="02040503050406030204" pitchFamily="18" charset="0"/>
                <a:ea typeface="Cambria" panose="02040503050406030204" pitchFamily="18" charset="0"/>
              </a:rPr>
              <a:t>(1915 – 1998)</a:t>
            </a:r>
          </a:p>
          <a:p>
            <a:pPr algn="ctr"/>
            <a:r>
              <a:rPr lang="en-US" sz="2600" b="1" dirty="0" err="1">
                <a:solidFill>
                  <a:srgbClr val="000000"/>
                </a:solidFill>
                <a:effectLst/>
                <a:latin typeface="Cambria" panose="02040503050406030204" pitchFamily="18" charset="0"/>
                <a:ea typeface="Cambria" panose="02040503050406030204" pitchFamily="18" charset="0"/>
              </a:rPr>
              <a:t>Nguyên</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Tổng</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Bí</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thư</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Nguyên</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Bí</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thư</a:t>
            </a:r>
            <a:r>
              <a:rPr lang="en-US" sz="2600" b="1" dirty="0">
                <a:solidFill>
                  <a:srgbClr val="000000"/>
                </a:solidFill>
                <a:effectLst/>
                <a:latin typeface="Cambria" panose="02040503050406030204" pitchFamily="18" charset="0"/>
                <a:ea typeface="Cambria" panose="02040503050406030204" pitchFamily="18" charset="0"/>
              </a:rPr>
              <a:t> Trung </a:t>
            </a:r>
            <a:r>
              <a:rPr lang="en-US" sz="2600" b="1" dirty="0" err="1">
                <a:solidFill>
                  <a:srgbClr val="000000"/>
                </a:solidFill>
                <a:effectLst/>
                <a:latin typeface="Cambria" panose="02040503050406030204" pitchFamily="18" charset="0"/>
                <a:ea typeface="Cambria" panose="02040503050406030204" pitchFamily="18" charset="0"/>
              </a:rPr>
              <a:t>ương</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cục</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miền</a:t>
            </a:r>
            <a:r>
              <a:rPr lang="en-US" sz="2600" b="1" dirty="0">
                <a:solidFill>
                  <a:srgbClr val="000000"/>
                </a:solidFill>
                <a:effectLst/>
                <a:latin typeface="Cambria" panose="02040503050406030204" pitchFamily="18" charset="0"/>
                <a:ea typeface="Cambria" panose="02040503050406030204" pitchFamily="18" charset="0"/>
              </a:rPr>
              <a:t> Nam,</a:t>
            </a:r>
            <a:br>
              <a:rPr lang="en-US" sz="2600" b="1" dirty="0">
                <a:solidFill>
                  <a:srgbClr val="000000"/>
                </a:solidFill>
                <a:effectLst/>
                <a:latin typeface="Cambria" panose="02040503050406030204" pitchFamily="18" charset="0"/>
                <a:ea typeface="Cambria" panose="02040503050406030204" pitchFamily="18" charset="0"/>
              </a:rPr>
            </a:br>
            <a:r>
              <a:rPr lang="en-US" sz="2600" b="1" dirty="0" err="1">
                <a:solidFill>
                  <a:srgbClr val="000000"/>
                </a:solidFill>
                <a:effectLst/>
                <a:latin typeface="Cambria" panose="02040503050406030204" pitchFamily="18" charset="0"/>
                <a:ea typeface="Cambria" panose="02040503050406030204" pitchFamily="18" charset="0"/>
              </a:rPr>
              <a:t>Nguyên</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Bí</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thư</a:t>
            </a:r>
            <a:r>
              <a:rPr lang="en-US" sz="2600" b="1" dirty="0">
                <a:solidFill>
                  <a:srgbClr val="000000"/>
                </a:solidFill>
                <a:effectLst/>
                <a:latin typeface="Cambria" panose="02040503050406030204" pitchFamily="18" charset="0"/>
                <a:ea typeface="Cambria" panose="02040503050406030204" pitchFamily="18" charset="0"/>
              </a:rPr>
              <a:t> Thành </a:t>
            </a:r>
            <a:r>
              <a:rPr lang="en-US" sz="2600" b="1" dirty="0" err="1">
                <a:solidFill>
                  <a:srgbClr val="000000"/>
                </a:solidFill>
                <a:effectLst/>
                <a:latin typeface="Cambria" panose="02040503050406030204" pitchFamily="18" charset="0"/>
                <a:ea typeface="Cambria" panose="02040503050406030204" pitchFamily="18" charset="0"/>
              </a:rPr>
              <a:t>ủy</a:t>
            </a:r>
            <a:r>
              <a:rPr lang="en-US" sz="2600" b="1" dirty="0">
                <a:solidFill>
                  <a:srgbClr val="000000"/>
                </a:solidFill>
                <a:effectLst/>
                <a:latin typeface="Cambria" panose="02040503050406030204" pitchFamily="18" charset="0"/>
                <a:ea typeface="Cambria" panose="02040503050406030204" pitchFamily="18" charset="0"/>
              </a:rPr>
              <a:t> Thành </a:t>
            </a:r>
            <a:r>
              <a:rPr lang="en-US" sz="2600" b="1" dirty="0" err="1">
                <a:solidFill>
                  <a:srgbClr val="000000"/>
                </a:solidFill>
                <a:effectLst/>
                <a:latin typeface="Cambria" panose="02040503050406030204" pitchFamily="18" charset="0"/>
                <a:ea typeface="Cambria" panose="02040503050406030204" pitchFamily="18" charset="0"/>
              </a:rPr>
              <a:t>phố</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Hồ</a:t>
            </a:r>
            <a:r>
              <a:rPr lang="en-US" sz="2600" b="1" dirty="0">
                <a:solidFill>
                  <a:srgbClr val="000000"/>
                </a:solidFill>
                <a:effectLst/>
                <a:latin typeface="Cambria" panose="02040503050406030204" pitchFamily="18" charset="0"/>
                <a:ea typeface="Cambria" panose="02040503050406030204" pitchFamily="18" charset="0"/>
              </a:rPr>
              <a:t> Chí Minh</a:t>
            </a:r>
            <a:endParaRPr lang="en-US" sz="2600" b="1" dirty="0">
              <a:solidFill>
                <a:srgbClr val="0070C0"/>
              </a:solidFill>
              <a:latin typeface="Cambria" panose="02040503050406030204" pitchFamily="18" charset="0"/>
              <a:ea typeface="Cambria" panose="02040503050406030204" pitchFamily="18" charset="0"/>
            </a:endParaRPr>
          </a:p>
        </p:txBody>
      </p:sp>
      <p:sp>
        <p:nvSpPr>
          <p:cNvPr id="21" name="Flowchart: Alternate Process 20">
            <a:extLst>
              <a:ext uri="{FF2B5EF4-FFF2-40B4-BE49-F238E27FC236}">
                <a16:creationId xmlns:a16="http://schemas.microsoft.com/office/drawing/2014/main" id="{00EA879F-F179-D8D8-B6A8-01FF2B49F285}"/>
              </a:ext>
            </a:extLst>
          </p:cNvPr>
          <p:cNvSpPr/>
          <p:nvPr/>
        </p:nvSpPr>
        <p:spPr>
          <a:xfrm>
            <a:off x="6248400" y="4319052"/>
            <a:ext cx="11818313" cy="559099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3200" dirty="0">
              <a:solidFill>
                <a:srgbClr val="0070C0"/>
              </a:solidFill>
              <a:latin typeface="Arial" panose="020B0604020202020204" pitchFamily="34" charset="0"/>
              <a:cs typeface="Arial" panose="020B0604020202020204" pitchFamily="34" charset="0"/>
            </a:endParaRPr>
          </a:p>
          <a:p>
            <a:pPr indent="900113" algn="just"/>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Kiên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xã</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hội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trương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rào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bung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lý</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doanh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đông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Nam.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chưa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thiện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nhằm</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xóa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bỏ</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lý</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tồn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Việt Nam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nhiều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Đảng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Việt Nam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hoạch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lối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kỳ</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9615AC4-406E-EE61-B34F-5476D021749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6CEE35-43ED-A448-79B6-874138B014D4}"/>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54C2D045-419E-D135-00AB-CCAD2625FEB2}"/>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72B19444-97D1-489B-ACE5-B41F6BC3FA48}"/>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A4D310E-5609-8D1E-BCE7-6EB2B8BEAC0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B5055E-8C49-4E09-DE96-10C7FEE550AB}"/>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7B0437C-893E-443A-E0FF-32241BD67EC5}"/>
              </a:ext>
            </a:extLst>
          </p:cNvPr>
          <p:cNvSpPr txBox="1"/>
          <p:nvPr/>
        </p:nvSpPr>
        <p:spPr>
          <a:xfrm>
            <a:off x="5963163" y="1485900"/>
            <a:ext cx="11792439"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CHẤN HÙNG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1944)</a:t>
            </a:r>
            <a:endParaRPr lang="en-US" sz="24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Thầy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Y khoa</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B8AB8D48-F724-33C9-02EC-61D0A7A86F4B}"/>
              </a:ext>
            </a:extLst>
          </p:cNvPr>
          <p:cNvSpPr/>
          <p:nvPr/>
        </p:nvSpPr>
        <p:spPr>
          <a:xfrm>
            <a:off x="5410200" y="3752325"/>
            <a:ext cx="12698083" cy="626797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ở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Ung </a:t>
            </a:r>
            <a:r>
              <a:rPr lang="en-US" sz="3000" dirty="0" err="1">
                <a:latin typeface="Arial" panose="020B0604020202020204" pitchFamily="34" charset="0"/>
                <a:cs typeface="Arial" panose="020B0604020202020204" pitchFamily="34" charset="0"/>
              </a:rPr>
              <a:t>bướu</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bướu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Ung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sóc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khỏe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a:t>
            </a:r>
          </a:p>
        </p:txBody>
      </p:sp>
      <p:pic>
        <p:nvPicPr>
          <p:cNvPr id="5" name="Picture 4">
            <a:extLst>
              <a:ext uri="{FF2B5EF4-FFF2-40B4-BE49-F238E27FC236}">
                <a16:creationId xmlns:a16="http://schemas.microsoft.com/office/drawing/2014/main" id="{0770DB01-D80C-E54F-D141-E598F61AF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81300"/>
            <a:ext cx="4513676" cy="6702808"/>
          </a:xfrm>
          <a:prstGeom prst="rect">
            <a:avLst/>
          </a:prstGeom>
        </p:spPr>
      </p:pic>
    </p:spTree>
    <p:extLst>
      <p:ext uri="{BB962C8B-B14F-4D97-AF65-F5344CB8AC3E}">
        <p14:creationId xmlns:p14="http://schemas.microsoft.com/office/powerpoint/2010/main" val="139006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594957A-401A-ABD5-9EAB-C2C105A17654}"/>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ED7A7D2A-9BCC-EF03-D723-6A740CB26D71}"/>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8B0DF8D1-2A5F-5403-3C21-E07764BCC3B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5A1788-5231-355D-E5D9-A4D7E6D3F60D}"/>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3ED1F3-514D-8BAF-7E64-1184AD16700E}"/>
              </a:ext>
            </a:extLst>
          </p:cNvPr>
          <p:cNvSpPr txBox="1"/>
          <p:nvPr/>
        </p:nvSpPr>
        <p:spPr>
          <a:xfrm>
            <a:off x="5963163" y="1485900"/>
            <a:ext cx="11792439"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PHAN KIM PHƯƠNG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1958)</a:t>
            </a:r>
            <a:endParaRPr lang="en-US" sz="24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Thạc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Viện Tim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50062C85-3F47-47DE-08A3-CA4F47BCB22D}"/>
              </a:ext>
            </a:extLst>
          </p:cNvPr>
          <p:cNvSpPr/>
          <p:nvPr/>
        </p:nvSpPr>
        <p:spPr>
          <a:xfrm>
            <a:off x="5410200" y="3924300"/>
            <a:ext cx="12698083" cy="5025089"/>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viện</a:t>
            </a:r>
            <a:r>
              <a:rPr lang="en-US" sz="3000" dirty="0">
                <a:latin typeface="Arial" panose="020B0604020202020204" pitchFamily="34" charset="0"/>
                <a:cs typeface="Arial" panose="020B0604020202020204" pitchFamily="34" charset="0"/>
              </a:rPr>
              <a:t> Tim Tâm Đức,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hi </a:t>
            </a:r>
            <a:r>
              <a:rPr lang="en-US" sz="3000" dirty="0" err="1">
                <a:latin typeface="Arial" panose="020B0604020202020204" pitchFamily="34" charset="0"/>
                <a:cs typeface="Arial" panose="020B0604020202020204" pitchFamily="34" charset="0"/>
              </a:rPr>
              <a:t>vọng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tương</a:t>
            </a:r>
            <a:r>
              <a:rPr lang="en-US" sz="3000" dirty="0">
                <a:latin typeface="Arial" panose="020B0604020202020204" pitchFamily="34" charset="0"/>
                <a:cs typeface="Arial" panose="020B0604020202020204" pitchFamily="34" charset="0"/>
              </a:rPr>
              <a:t> lai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khăn</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9E313BC2-1CF0-D1A9-DC3E-BFC2800F6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40220"/>
            <a:ext cx="4648200" cy="5754472"/>
          </a:xfrm>
          <a:prstGeom prst="rect">
            <a:avLst/>
          </a:prstGeom>
        </p:spPr>
      </p:pic>
    </p:spTree>
    <p:extLst>
      <p:ext uri="{BB962C8B-B14F-4D97-AF65-F5344CB8AC3E}">
        <p14:creationId xmlns:p14="http://schemas.microsoft.com/office/powerpoint/2010/main" val="329284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3D7527F9-E736-FB1C-8FAB-B3E713A759DE}"/>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7A828EB0-9639-9741-8BA3-52720EAACBB7}"/>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FB798EB5-345A-9261-92B0-03194D88D200}"/>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2F9682-10CF-97BE-2003-1BC20C602E83}"/>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F8F0BB-95CD-9941-A369-E774D652F60B}"/>
              </a:ext>
            </a:extLst>
          </p:cNvPr>
          <p:cNvSpPr txBox="1"/>
          <p:nvPr/>
        </p:nvSpPr>
        <p:spPr>
          <a:xfrm>
            <a:off x="4971663" y="1450470"/>
            <a:ext cx="12955002"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THỊ NGỌC PHƯỢNG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1944)</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Bệnh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Dũ</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C3368E85-4931-3C72-3F63-BC9F6C718C56}"/>
              </a:ext>
            </a:extLst>
          </p:cNvPr>
          <p:cNvSpPr/>
          <p:nvPr/>
        </p:nvSpPr>
        <p:spPr>
          <a:xfrm>
            <a:off x="5334000" y="4129217"/>
            <a:ext cx="12698083" cy="5967283"/>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Viện Tim TPHCM.</a:t>
            </a:r>
            <a:br>
              <a:rPr lang="en-US" sz="2800" dirty="0">
                <a:latin typeface="Arial" panose="020B0604020202020204" pitchFamily="34" charset="0"/>
                <a:cs typeface="Arial" panose="020B0604020202020204" pitchFamily="34" charset="0"/>
              </a:rPr>
            </a:b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to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lĩnh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Thành </a:t>
            </a:r>
            <a:r>
              <a:rPr lang="en-US" sz="2800" dirty="0" err="1">
                <a:latin typeface="Arial" panose="020B0604020202020204" pitchFamily="34" charset="0"/>
                <a:cs typeface="Arial" panose="020B0604020202020204" pitchFamily="34" charset="0"/>
              </a:rPr>
              <a:t>phố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Hồ</a:t>
            </a:r>
            <a:r>
              <a:rPr lang="en-US" sz="2800" dirty="0">
                <a:latin typeface="Arial" panose="020B0604020202020204" pitchFamily="34" charset="0"/>
                <a:cs typeface="Arial" panose="020B0604020202020204" pitchFamily="34" charset="0"/>
              </a:rPr>
              <a:t> Chí Minh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2024,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Ramon Magsaysay -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“Nobel Châu Á”.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nghèo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da cam,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ngọn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lửa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nghiệm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soi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a:t>
            </a:r>
            <a:r>
              <a:rPr lang="en-US" sz="2800" dirty="0">
                <a:latin typeface="Arial" panose="020B0604020202020204" pitchFamily="34" charset="0"/>
                <a:cs typeface="Arial" panose="020B0604020202020204" pitchFamily="34" charset="0"/>
              </a:rPr>
              <a:t> khoa,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sớm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gốc</a:t>
            </a:r>
            <a:r>
              <a:rPr lang="en-US" sz="2800" dirty="0">
                <a:latin typeface="Arial" panose="020B0604020202020204" pitchFamily="34" charset="0"/>
                <a:cs typeface="Arial" panose="020B0604020202020204" pitchFamily="34" charset="0"/>
              </a:rPr>
              <a:t> (TBG)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theo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dõi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triển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siêu</a:t>
            </a:r>
            <a:r>
              <a:rPr lang="en-US" sz="2800" dirty="0">
                <a:latin typeface="Arial" panose="020B0604020202020204" pitchFamily="34" charset="0"/>
                <a:cs typeface="Arial" panose="020B0604020202020204" pitchFamily="34" charset="0"/>
              </a:rPr>
              <a:t> vi B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nay </a:t>
            </a:r>
            <a:r>
              <a:rPr lang="en-US" sz="2800" dirty="0" err="1">
                <a:latin typeface="Arial" panose="020B0604020202020204" pitchFamily="34" charset="0"/>
                <a:cs typeface="Arial" panose="020B0604020202020204" pitchFamily="34" charset="0"/>
              </a:rPr>
              <a:t>chương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chủng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rộng</a:t>
            </a:r>
            <a:r>
              <a:rPr lang="en-US" sz="2800" dirty="0">
                <a:latin typeface="Arial" panose="020B0604020202020204" pitchFamily="34" charset="0"/>
                <a:cs typeface="Arial" panose="020B0604020202020204" pitchFamily="34" charset="0"/>
              </a:rPr>
              <a:t> quốc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chặn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sang con.</a:t>
            </a:r>
          </a:p>
        </p:txBody>
      </p:sp>
      <p:pic>
        <p:nvPicPr>
          <p:cNvPr id="5" name="Picture 4">
            <a:extLst>
              <a:ext uri="{FF2B5EF4-FFF2-40B4-BE49-F238E27FC236}">
                <a16:creationId xmlns:a16="http://schemas.microsoft.com/office/drawing/2014/main" id="{943C3CA3-4909-94CB-1641-15CD68FD2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0" y="3162300"/>
            <a:ext cx="4414608" cy="5257798"/>
          </a:xfrm>
          <a:prstGeom prst="rect">
            <a:avLst/>
          </a:prstGeom>
        </p:spPr>
      </p:pic>
    </p:spTree>
    <p:extLst>
      <p:ext uri="{BB962C8B-B14F-4D97-AF65-F5344CB8AC3E}">
        <p14:creationId xmlns:p14="http://schemas.microsoft.com/office/powerpoint/2010/main" val="114712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C81198E7-2874-3FDC-DC37-98CA9533BC09}"/>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09E100FC-0F31-D411-C270-D498CCB0C32C}"/>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7F26A0F9-762E-4D82-1417-300DB7709B27}"/>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F670BD-02FF-BD87-E8C8-FEA5080F8456}"/>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64890DF-4570-87BB-A8A9-EFA649E8760E}"/>
              </a:ext>
            </a:extLst>
          </p:cNvPr>
          <p:cNvSpPr txBox="1"/>
          <p:nvPr/>
        </p:nvSpPr>
        <p:spPr>
          <a:xfrm>
            <a:off x="4971663" y="145047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VĂN TẦN</a:t>
            </a:r>
          </a:p>
          <a:p>
            <a:pPr algn="ctr"/>
            <a:r>
              <a:rPr lang="en-US" sz="2400" b="1" dirty="0">
                <a:solidFill>
                  <a:srgbClr val="0070C0"/>
                </a:solidFill>
                <a:latin typeface="Cambria" panose="02040503050406030204" pitchFamily="18" charset="0"/>
                <a:ea typeface="Cambria" panose="02040503050406030204" pitchFamily="18" charset="0"/>
              </a:rPr>
              <a:t>(1931 - 2023)</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Bệnh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viện</a:t>
            </a:r>
            <a:r>
              <a:rPr lang="en-US" sz="2400" b="1" dirty="0">
                <a:latin typeface="Cambria" panose="02040503050406030204" pitchFamily="18" charset="0"/>
                <a:ea typeface="Cambria" panose="02040503050406030204" pitchFamily="18" charset="0"/>
              </a:rPr>
              <a:t> Bình </a:t>
            </a:r>
            <a:r>
              <a:rPr lang="en-US" sz="2400" b="1" dirty="0" err="1">
                <a:latin typeface="Cambria" panose="02040503050406030204" pitchFamily="18" charset="0"/>
                <a:ea typeface="Cambria" panose="02040503050406030204" pitchFamily="18" charset="0"/>
              </a:rPr>
              <a:t>dân</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ACA10D08-8D71-20C7-FB87-AD63B5C5A139}"/>
              </a:ext>
            </a:extLst>
          </p:cNvPr>
          <p:cNvSpPr/>
          <p:nvPr/>
        </p:nvSpPr>
        <p:spPr>
          <a:xfrm>
            <a:off x="5410200" y="4606331"/>
            <a:ext cx="12698083" cy="5115802"/>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khoa</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Việt Nam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30.000 ca </a:t>
            </a:r>
            <a:r>
              <a:rPr lang="en-US" sz="3000" dirty="0" err="1">
                <a:latin typeface="Arial" panose="020B0604020202020204" pitchFamily="34" charset="0"/>
                <a:cs typeface="Arial" panose="020B0604020202020204" pitchFamily="34" charset="0"/>
              </a:rPr>
              <a:t>mổ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tạp</a:t>
            </a:r>
            <a:r>
              <a:rPr lang="en-US" sz="3000" dirty="0">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giỏi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phẫu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430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y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Việt Nam. Tiên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khoa, 28 </a:t>
            </a:r>
            <a:r>
              <a:rPr lang="en-US" sz="3000" dirty="0" err="1">
                <a:latin typeface="Arial" panose="020B0604020202020204" pitchFamily="34" charset="0"/>
                <a:cs typeface="Arial" panose="020B0604020202020204" pitchFamily="34" charset="0"/>
              </a:rPr>
              <a:t>lần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nghị</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25 </a:t>
            </a:r>
            <a:r>
              <a:rPr lang="en-US" sz="3000" dirty="0" err="1">
                <a:latin typeface="Arial" panose="020B0604020202020204" pitchFamily="34" charset="0"/>
                <a:cs typeface="Arial" panose="020B0604020202020204" pitchFamily="34" charset="0"/>
              </a:rPr>
              <a:t>lần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cáo</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39E2C03-BF6A-196C-7CC8-9DED1DA6A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35" y="2705100"/>
            <a:ext cx="4515465" cy="7017033"/>
          </a:xfrm>
          <a:prstGeom prst="rect">
            <a:avLst/>
          </a:prstGeom>
        </p:spPr>
      </p:pic>
    </p:spTree>
    <p:extLst>
      <p:ext uri="{BB962C8B-B14F-4D97-AF65-F5344CB8AC3E}">
        <p14:creationId xmlns:p14="http://schemas.microsoft.com/office/powerpoint/2010/main" val="2574360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A391C786-A962-483B-19CE-5AAF43F1B90D}"/>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60886AB1-F68E-6548-46E9-7F80267D19F2}"/>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A92EA25C-FBB5-CCBA-7814-9F5B9BF5A3D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11902E-A2E9-223A-1A81-06996B2B0B27}"/>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B36CF3A-816B-57FA-24CB-13B3CECEB5B6}"/>
              </a:ext>
            </a:extLst>
          </p:cNvPr>
          <p:cNvSpPr txBox="1"/>
          <p:nvPr/>
        </p:nvSpPr>
        <p:spPr>
          <a:xfrm>
            <a:off x="5104398" y="1450470"/>
            <a:ext cx="12955002"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VĂN GIÀU</a:t>
            </a:r>
          </a:p>
          <a:p>
            <a:pPr algn="ctr"/>
            <a:r>
              <a:rPr lang="en-US" sz="2400" b="1" dirty="0">
                <a:solidFill>
                  <a:srgbClr val="0070C0"/>
                </a:solidFill>
                <a:latin typeface="Cambria" panose="02040503050406030204" pitchFamily="18" charset="0"/>
                <a:ea typeface="Cambria" panose="02040503050406030204" pitchFamily="18" charset="0"/>
              </a:rPr>
              <a:t>(1911 - 2010)</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Nam </a:t>
            </a:r>
            <a:r>
              <a:rPr lang="en-US" sz="2400" b="1" dirty="0" err="1">
                <a:latin typeface="Cambria" panose="02040503050406030204" pitchFamily="18" charset="0"/>
                <a:ea typeface="Cambria" panose="02040503050406030204" pitchFamily="18" charset="0"/>
              </a:rPr>
              <a:t>Kỳ</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kháng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chiến</a:t>
            </a:r>
            <a:r>
              <a:rPr lang="en-US" sz="2400" b="1" dirty="0">
                <a:latin typeface="Cambria" panose="02040503050406030204" pitchFamily="18" charset="0"/>
                <a:ea typeface="Cambria" panose="02040503050406030204" pitchFamily="18" charset="0"/>
              </a:rPr>
              <a:t> Nam </a:t>
            </a:r>
            <a:r>
              <a:rPr lang="en-US" sz="2400" b="1" dirty="0" err="1">
                <a:latin typeface="Cambria" panose="02040503050406030204" pitchFamily="18" charset="0"/>
                <a:ea typeface="Cambria" panose="02040503050406030204" pitchFamily="18" charset="0"/>
              </a:rPr>
              <a:t>Bộ</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67F160FF-6725-1DFB-8CEC-B947C2B86E65}"/>
              </a:ext>
            </a:extLst>
          </p:cNvPr>
          <p:cNvSpPr/>
          <p:nvPr/>
        </p:nvSpPr>
        <p:spPr>
          <a:xfrm>
            <a:off x="5943600" y="4606330"/>
            <a:ext cx="12164683" cy="5285259"/>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8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và</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súng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đánh</a:t>
            </a:r>
            <a:r>
              <a:rPr lang="en-US" sz="3000" dirty="0">
                <a:latin typeface="Arial" panose="020B0604020202020204" pitchFamily="34" charset="0"/>
                <a:cs typeface="Arial" panose="020B0604020202020204" pitchFamily="34" charset="0"/>
              </a:rPr>
              <a:t> Pháp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23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9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1945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Pháp.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thầy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Bắc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Tổ quốc.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Trần</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Giàu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tặng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Nam Trung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1E43E968-E29E-BFE8-E4AD-CBBB4C40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35" y="3118338"/>
            <a:ext cx="5048865" cy="6290886"/>
          </a:xfrm>
          <a:prstGeom prst="rect">
            <a:avLst/>
          </a:prstGeom>
        </p:spPr>
      </p:pic>
    </p:spTree>
    <p:extLst>
      <p:ext uri="{BB962C8B-B14F-4D97-AF65-F5344CB8AC3E}">
        <p14:creationId xmlns:p14="http://schemas.microsoft.com/office/powerpoint/2010/main" val="3153963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102D581-71B2-28E9-A11E-D536594ABFC1}"/>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FF41F01C-6A26-ADE0-AF11-576112DEF778}"/>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503816A9-FBE3-6496-3B62-231F2ADE58E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750B7E-9C22-B012-CC9F-9F4ED4FDE76C}"/>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94B0B62-9722-88CD-D42B-7B3BFB5869D7}"/>
              </a:ext>
            </a:extLst>
          </p:cNvPr>
          <p:cNvSpPr txBox="1"/>
          <p:nvPr/>
        </p:nvSpPr>
        <p:spPr>
          <a:xfrm>
            <a:off x="4971663" y="133350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ĐẶNG LƯƠNG MÔ</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1937)</a:t>
            </a:r>
            <a:endParaRPr lang="en-US" sz="24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khoa </a:t>
            </a: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vấn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cao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cấp</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AB8D6EBC-6352-1E44-781D-5B01A474C2DE}"/>
              </a:ext>
            </a:extLst>
          </p:cNvPr>
          <p:cNvSpPr/>
          <p:nvPr/>
        </p:nvSpPr>
        <p:spPr>
          <a:xfrm>
            <a:off x="4800600" y="3570610"/>
            <a:ext cx="13126065" cy="652589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300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10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dẫn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Mỹ</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giáo</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Mỹ</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tựu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GS.TS Đặng Lương </a:t>
            </a:r>
            <a:r>
              <a:rPr lang="en-US" sz="2200" dirty="0" err="1">
                <a:latin typeface="Arial" panose="020B0604020202020204" pitchFamily="34" charset="0"/>
                <a:cs typeface="Arial" panose="020B0604020202020204" pitchFamily="34" charset="0"/>
              </a:rPr>
              <a:t>Mô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Việt Nam </a:t>
            </a: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lĩnh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vực</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Viện </a:t>
            </a:r>
            <a:r>
              <a:rPr lang="en-US" sz="2200" dirty="0" err="1">
                <a:latin typeface="Arial" panose="020B0604020202020204" pitchFamily="34" charset="0"/>
                <a:cs typeface="Arial" panose="020B0604020202020204" pitchFamily="34" charset="0"/>
              </a:rPr>
              <a:t>Hàn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lâm</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New York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1992.</a:t>
            </a:r>
          </a:p>
          <a:p>
            <a:pPr indent="722313" algn="just" fontAlgn="auto"/>
            <a:r>
              <a:rPr lang="en-US" sz="2200" dirty="0">
                <a:latin typeface="Arial" panose="020B0604020202020204" pitchFamily="34" charset="0"/>
                <a:cs typeface="Arial" panose="020B0604020202020204" pitchFamily="34" charset="0"/>
              </a:rPr>
              <a:t>Khi </a:t>
            </a:r>
            <a:r>
              <a:rPr lang="en-US" sz="2200" dirty="0" err="1">
                <a:latin typeface="Arial" panose="020B0604020202020204" pitchFamily="34" charset="0"/>
                <a:cs typeface="Arial" panose="020B0604020202020204" pitchFamily="34" charset="0"/>
              </a:rPr>
              <a:t>trở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GS. TS Đặng Lương </a:t>
            </a:r>
            <a:r>
              <a:rPr lang="en-US" sz="2200" dirty="0" err="1">
                <a:latin typeface="Arial" panose="020B0604020202020204" pitchFamily="34" charset="0"/>
                <a:cs typeface="Arial" panose="020B0604020202020204" pitchFamily="34" charset="0"/>
              </a:rPr>
              <a:t>Mô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góp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lĩnh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vực</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a:t>
            </a:r>
            <a:r>
              <a:rPr lang="en-US" sz="2200" dirty="0">
                <a:latin typeface="Arial" panose="020B0604020202020204" pitchFamily="34" charset="0"/>
                <a:cs typeface="Arial" panose="020B0604020202020204" pitchFamily="34" charset="0"/>
              </a:rPr>
              <a:t>:</a:t>
            </a:r>
          </a:p>
          <a:p>
            <a:pPr indent="722313" algn="just" fontAlgn="auto"/>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Mô</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Phỏng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gọi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tắt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nghiệm</a:t>
            </a:r>
            <a:r>
              <a:rPr lang="en-US" sz="2200" dirty="0">
                <a:latin typeface="Arial" panose="020B0604020202020204" pitchFamily="34" charset="0"/>
                <a:cs typeface="Arial" panose="020B0604020202020204" pitchFamily="34" charset="0"/>
              </a:rPr>
              <a:t> FPGA)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Bách</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quốc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Thành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a:t>
            </a:r>
            <a:r>
              <a:rPr lang="en-US" sz="2200" dirty="0">
                <a:latin typeface="Arial" panose="020B0604020202020204" pitchFamily="34" charset="0"/>
                <a:cs typeface="Arial" panose="020B0604020202020204" pitchFamily="34" charset="0"/>
              </a:rPr>
              <a:t> Chí Minh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2000. </a:t>
            </a:r>
          </a:p>
          <a:p>
            <a:pPr indent="722313" algn="just" fontAlgn="auto"/>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lập</a:t>
            </a:r>
            <a:r>
              <a:rPr lang="en-US" sz="2200" dirty="0">
                <a:latin typeface="Arial" panose="020B0604020202020204" pitchFamily="34" charset="0"/>
                <a:cs typeface="Arial" panose="020B0604020202020204" pitchFamily="34" charset="0"/>
              </a:rPr>
              <a:t> Trung Tâm </a:t>
            </a:r>
            <a:r>
              <a:rPr lang="en-US" sz="2200" dirty="0" err="1">
                <a:latin typeface="Arial" panose="020B0604020202020204" pitchFamily="34" charset="0"/>
                <a:cs typeface="Arial" panose="020B0604020202020204" pitchFamily="34" charset="0"/>
              </a:rPr>
              <a:t>Nghiên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Đào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(ICDREC)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quốc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Thành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a:t>
            </a:r>
            <a:r>
              <a:rPr lang="en-US" sz="2200" dirty="0">
                <a:latin typeface="Arial" panose="020B0604020202020204" pitchFamily="34" charset="0"/>
                <a:cs typeface="Arial" panose="020B0604020202020204" pitchFamily="34" charset="0"/>
              </a:rPr>
              <a:t> Chí Minh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2005. Trung </a:t>
            </a:r>
            <a:r>
              <a:rPr lang="en-US" sz="2200" dirty="0" err="1">
                <a:latin typeface="Arial" panose="020B0604020202020204" pitchFamily="34" charset="0"/>
                <a:cs typeface="Arial" panose="020B0604020202020204" pitchFamily="34" charset="0"/>
              </a:rPr>
              <a:t>tâm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con chip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Việt Nam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tên</a:t>
            </a:r>
            <a:r>
              <a:rPr lang="en-US" sz="2200" dirty="0">
                <a:latin typeface="Arial" panose="020B0604020202020204" pitchFamily="34" charset="0"/>
                <a:cs typeface="Arial" panose="020B0604020202020204" pitchFamily="34" charset="0"/>
              </a:rPr>
              <a:t> Việt Nam </a:t>
            </a:r>
            <a:r>
              <a:rPr lang="en-US" sz="2200" dirty="0" err="1">
                <a:latin typeface="Arial" panose="020B0604020202020204" pitchFamily="34" charset="0"/>
                <a:cs typeface="Arial" panose="020B0604020202020204" pitchFamily="34" charset="0"/>
              </a:rPr>
              <a:t>lên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cung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trường</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giới</a:t>
            </a:r>
            <a:r>
              <a:rPr lang="en-US" sz="2200" dirty="0">
                <a:latin typeface="Arial" panose="020B0604020202020204" pitchFamily="34" charset="0"/>
                <a:cs typeface="Arial" panose="020B0604020202020204" pitchFamily="34" charset="0"/>
              </a:rPr>
              <a:t>. </a:t>
            </a:r>
          </a:p>
          <a:p>
            <a:pPr indent="722313" algn="just"/>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Sau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Khoa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quốc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Thành </a:t>
            </a:r>
            <a:r>
              <a:rPr lang="en-US" sz="2200" dirty="0" err="1">
                <a:latin typeface="Arial" panose="020B0604020202020204" pitchFamily="34" charset="0"/>
                <a:cs typeface="Arial" panose="020B0604020202020204" pitchFamily="34" charset="0"/>
              </a:rPr>
              <a:t>phố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a:t>
            </a:r>
            <a:r>
              <a:rPr lang="en-US" sz="2200" dirty="0">
                <a:latin typeface="Arial" panose="020B0604020202020204" pitchFamily="34" charset="0"/>
                <a:cs typeface="Arial" panose="020B0604020202020204" pitchFamily="34" charset="0"/>
              </a:rPr>
              <a:t> Chí Minh. </a:t>
            </a:r>
            <a:r>
              <a:rPr lang="en-US" sz="2200" dirty="0" err="1">
                <a:latin typeface="Arial" panose="020B0604020202020204" pitchFamily="34" charset="0"/>
                <a:cs typeface="Arial" panose="020B0604020202020204" pitchFamily="34" charset="0"/>
              </a:rPr>
              <a:t>Đây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Việt Nam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tiếng</a:t>
            </a:r>
            <a:r>
              <a:rPr lang="en-US" sz="2200" dirty="0">
                <a:latin typeface="Arial" panose="020B0604020202020204" pitchFamily="34" charset="0"/>
                <a:cs typeface="Arial" panose="020B0604020202020204" pitchFamily="34" charset="0"/>
              </a:rPr>
              <a:t> Anh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đảo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sư</a:t>
            </a:r>
            <a:r>
              <a:rPr lang="en-US" sz="2200" dirty="0">
                <a:latin typeface="Arial" panose="020B0604020202020204" pitchFamily="34" charset="0"/>
                <a:cs typeface="Arial" panose="020B0604020202020204" pitchFamily="34" charset="0"/>
              </a:rPr>
              <a:t> Việt </a:t>
            </a:r>
            <a:r>
              <a:rPr lang="en-US" sz="2200" dirty="0" err="1">
                <a:latin typeface="Arial" panose="020B0604020202020204" pitchFamily="34" charset="0"/>
                <a:cs typeface="Arial" panose="020B0604020202020204" pitchFamily="34" charset="0"/>
              </a:rPr>
              <a:t>kiều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ngoài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sĩ</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r>
              <a:rPr lang="en-US" sz="2200" dirty="0">
                <a:latin typeface="Arial" panose="020B0604020202020204" pitchFamily="34" charset="0"/>
                <a:cs typeface="Arial" panose="020B0604020202020204" pitchFamily="34" charset="0"/>
              </a:rPr>
              <a:t> vi </a:t>
            </a:r>
            <a:r>
              <a:rPr lang="en-US" sz="2200" dirty="0" err="1">
                <a:latin typeface="Arial" panose="020B0604020202020204" pitchFamily="34" charset="0"/>
                <a:cs typeface="Arial" panose="020B0604020202020204" pitchFamily="34" charset="0"/>
              </a:rPr>
              <a:t>mạch</a:t>
            </a:r>
            <a:r>
              <a:rPr lang="en-US" sz="22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3DE1A1CF-1BB5-5A5F-E221-6DE93EC91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365700"/>
            <a:ext cx="3810000" cy="5612130"/>
          </a:xfrm>
          <a:prstGeom prst="rect">
            <a:avLst/>
          </a:prstGeom>
        </p:spPr>
      </p:pic>
    </p:spTree>
    <p:extLst>
      <p:ext uri="{BB962C8B-B14F-4D97-AF65-F5344CB8AC3E}">
        <p14:creationId xmlns:p14="http://schemas.microsoft.com/office/powerpoint/2010/main" val="3140004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12337AFD-1374-456F-C16D-5696F0266E89}"/>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663ED349-D300-6087-09D0-C95C9669F660}"/>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1CCF5A3C-9F46-4A0A-CF8D-572479B6403F}"/>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D3A0F7-A809-F10B-EBC6-929A9B24BACC}"/>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4C9D14-33A4-608F-DD82-3A00CA6DAB0A}"/>
              </a:ext>
            </a:extLst>
          </p:cNvPr>
          <p:cNvSpPr txBox="1"/>
          <p:nvPr/>
        </p:nvSpPr>
        <p:spPr>
          <a:xfrm>
            <a:off x="4971663" y="145047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ĐÌNH ĐẦU</a:t>
            </a:r>
          </a:p>
          <a:p>
            <a:pPr algn="ctr"/>
            <a:r>
              <a:rPr lang="en-US" sz="2400" b="1" dirty="0">
                <a:solidFill>
                  <a:srgbClr val="0070C0"/>
                </a:solidFill>
                <a:latin typeface="Cambria" panose="02040503050406030204" pitchFamily="18" charset="0"/>
                <a:ea typeface="Cambria" panose="02040503050406030204" pitchFamily="18" charset="0"/>
              </a:rPr>
              <a:t>(1920 - 2024)</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cứu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lý</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3D7F0888-7C9F-5AB7-A80D-FFA595B825DF}"/>
              </a:ext>
            </a:extLst>
          </p:cNvPr>
          <p:cNvSpPr/>
          <p:nvPr/>
        </p:nvSpPr>
        <p:spPr>
          <a:xfrm>
            <a:off x="5334000" y="3822900"/>
            <a:ext cx="12592665" cy="53592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thổ</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Việt Nam qua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khoa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khoa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Trần</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Giàu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2005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ruộng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triều</a:t>
            </a:r>
            <a:r>
              <a:rPr lang="en-US" sz="3000" dirty="0">
                <a:latin typeface="Arial" panose="020B0604020202020204" pitchFamily="34" charset="0"/>
                <a:cs typeface="Arial" panose="020B0604020202020204" pitchFamily="34" charset="0"/>
              </a:rPr>
              <a:t> Nguyễn.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Mặt trận Tổ quốc Việt Nam </a:t>
            </a:r>
            <a:r>
              <a:rPr lang="en-US" sz="3000" dirty="0" err="1">
                <a:latin typeface="Arial" panose="020B0604020202020204" pitchFamily="34" charset="0"/>
                <a:cs typeface="Arial" panose="020B0604020202020204" pitchFamily="34" charset="0"/>
              </a:rPr>
              <a:t>trao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tặng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do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8DFF95BD-0060-153A-0BE3-2F4F3E76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35" y="2496771"/>
            <a:ext cx="4650673" cy="6236552"/>
          </a:xfrm>
          <a:prstGeom prst="rect">
            <a:avLst/>
          </a:prstGeom>
        </p:spPr>
      </p:pic>
    </p:spTree>
    <p:extLst>
      <p:ext uri="{BB962C8B-B14F-4D97-AF65-F5344CB8AC3E}">
        <p14:creationId xmlns:p14="http://schemas.microsoft.com/office/powerpoint/2010/main" val="3216372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25D49B0-A815-9670-7275-42A90EB73957}"/>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E75EB546-D26B-3CE9-4DE4-209DFB4F2FDC}"/>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9CC5939D-476D-51CC-64AE-F7CAE59B4F1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1D678A-A8CF-E32A-5BCD-DE3BD4EB20FB}"/>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73DC4D-BB44-1798-91CA-38B8118E9565}"/>
              </a:ext>
            </a:extLst>
          </p:cNvPr>
          <p:cNvSpPr txBox="1"/>
          <p:nvPr/>
        </p:nvSpPr>
        <p:spPr>
          <a:xfrm>
            <a:off x="5104398" y="1450470"/>
            <a:ext cx="12955002" cy="2462213"/>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CHU PHẠM NGỌC SƠN</a:t>
            </a:r>
          </a:p>
          <a:p>
            <a:pPr algn="ctr"/>
            <a:r>
              <a:rPr lang="en-US" sz="2400" b="1" dirty="0">
                <a:solidFill>
                  <a:srgbClr val="0070C0"/>
                </a:solidFill>
                <a:latin typeface="Cambria" panose="02040503050406030204" pitchFamily="18" charset="0"/>
                <a:ea typeface="Cambria" panose="02040503050406030204" pitchFamily="18" charset="0"/>
              </a:rPr>
              <a:t>(1936 - 2024)</a:t>
            </a:r>
          </a:p>
          <a:p>
            <a:pPr algn="ctr"/>
            <a:endParaRPr lang="en-US" sz="10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da-DK" sz="2400" b="1" dirty="0">
                <a:latin typeface="Cambria" panose="02040503050406030204" pitchFamily="18" charset="0"/>
                <a:ea typeface="Cambria" panose="02040503050406030204" pitchFamily="18" charset="0"/>
              </a:rPr>
              <a:t>Nguyên Phó Chủ tịch Liên hiệp các Hội Khoa học và Kỹ thuật</a:t>
            </a:r>
            <a:br>
              <a:rPr lang="da-DK" sz="2400" b="1" dirty="0">
                <a:latin typeface="Cambria" panose="02040503050406030204" pitchFamily="18" charset="0"/>
                <a:ea typeface="Cambria" panose="02040503050406030204" pitchFamily="18" charset="0"/>
              </a:rPr>
            </a:br>
            <a:r>
              <a:rPr lang="da-DK" sz="2400" b="1" dirty="0">
                <a:latin typeface="Cambria" panose="02040503050406030204" pitchFamily="18" charset="0"/>
                <a:ea typeface="Cambria" panose="02040503050406030204" pitchFamily="18" charset="0"/>
              </a:rPr>
              <a:t>Thành phố Hồ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FB87415B-BE72-90E3-12DD-0F8CC2CBED27}"/>
              </a:ext>
            </a:extLst>
          </p:cNvPr>
          <p:cNvSpPr/>
          <p:nvPr/>
        </p:nvSpPr>
        <p:spPr>
          <a:xfrm>
            <a:off x="5638800" y="4562597"/>
            <a:ext cx="12287865" cy="41400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khoa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phương</a:t>
            </a:r>
            <a:r>
              <a:rPr lang="en-US" sz="3000" dirty="0">
                <a:latin typeface="Arial" panose="020B0604020202020204" pitchFamily="34" charset="0"/>
                <a:cs typeface="Arial" panose="020B0604020202020204" pitchFamily="34" charset="0"/>
              </a:rPr>
              <a:t> Tây, </a:t>
            </a:r>
            <a:r>
              <a:rPr lang="en-US" sz="3000" dirty="0" err="1">
                <a:latin typeface="Arial" panose="020B0604020202020204" pitchFamily="34" charset="0"/>
                <a:cs typeface="Arial" panose="020B0604020202020204" pitchFamily="34" charset="0"/>
              </a:rPr>
              <a:t>sau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1975 </a:t>
            </a:r>
            <a:r>
              <a:rPr lang="en-US" sz="3000" dirty="0" err="1">
                <a:latin typeface="Arial" panose="020B0604020202020204" pitchFamily="34" charset="0"/>
                <a:cs typeface="Arial" panose="020B0604020202020204" pitchFamily="34" charset="0"/>
              </a:rPr>
              <a:t>giảng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dạy</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đào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to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khoa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hữu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AF0E9B4E-9054-ECC8-E199-F01BE6836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41" y="2419966"/>
            <a:ext cx="5026859" cy="6685723"/>
          </a:xfrm>
          <a:prstGeom prst="rect">
            <a:avLst/>
          </a:prstGeom>
        </p:spPr>
      </p:pic>
    </p:spTree>
    <p:extLst>
      <p:ext uri="{BB962C8B-B14F-4D97-AF65-F5344CB8AC3E}">
        <p14:creationId xmlns:p14="http://schemas.microsoft.com/office/powerpoint/2010/main" val="2306222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C5401F84-AAAC-DEE8-9A9A-0C78CFD47017}"/>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B02666D4-98B7-B81F-67F5-36CBD47214B2}"/>
              </a:ext>
            </a:extLst>
          </p:cNvPr>
          <p:cNvSpPr txBox="1"/>
          <p:nvPr/>
        </p:nvSpPr>
        <p:spPr>
          <a:xfrm>
            <a:off x="-762000" y="395410"/>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dục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đạo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Y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Khoa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học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A6668168-2B90-77E1-26FE-D54499B305E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7F9B5A-4248-9E8E-1AF4-8AF38B4B0234}"/>
              </a:ext>
            </a:extLst>
          </p:cNvPr>
          <p:cNvCxnSpPr>
            <a:cxnSpLocks/>
          </p:cNvCxnSpPr>
          <p:nvPr/>
        </p:nvCxnSpPr>
        <p:spPr>
          <a:xfrm>
            <a:off x="13639800" y="1028700"/>
            <a:ext cx="4648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61BCF9-1CBB-FE18-730E-A167B3F0A51D}"/>
              </a:ext>
            </a:extLst>
          </p:cNvPr>
          <p:cNvSpPr txBox="1"/>
          <p:nvPr/>
        </p:nvSpPr>
        <p:spPr>
          <a:xfrm>
            <a:off x="4971663" y="1450470"/>
            <a:ext cx="12955002" cy="2092881"/>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ĐÌNH TƯ</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1921)</a:t>
            </a:r>
          </a:p>
          <a:p>
            <a:pPr algn="ctr"/>
            <a:endParaRPr lang="en-US" sz="10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cứu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sử</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18EC1242-D3CD-2790-D566-6B957E4CD3EA}"/>
              </a:ext>
            </a:extLst>
          </p:cNvPr>
          <p:cNvSpPr/>
          <p:nvPr/>
        </p:nvSpPr>
        <p:spPr>
          <a:xfrm>
            <a:off x="5638800" y="4562596"/>
            <a:ext cx="12287865" cy="4695703"/>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Viện </a:t>
            </a:r>
            <a:r>
              <a:rPr lang="en-US" sz="3000" dirty="0" err="1">
                <a:latin typeface="Arial" panose="020B0604020202020204" pitchFamily="34" charset="0"/>
                <a:cs typeface="Arial" panose="020B0604020202020204" pitchFamily="34" charset="0"/>
              </a:rPr>
              <a:t>kỷ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lục</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ghi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kỷ</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80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nội</a:t>
            </a:r>
            <a:r>
              <a:rPr lang="en-US" sz="3000" dirty="0">
                <a:latin typeface="Arial" panose="020B0604020202020204" pitchFamily="34" charset="0"/>
                <a:cs typeface="Arial" panose="020B0604020202020204" pitchFamily="34" charset="0"/>
              </a:rPr>
              <a:t> dung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tỉnh</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80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60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tấm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suốt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Trần</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Giàu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a:t>
            </a:r>
            <a:r>
              <a:rPr lang="en-US" sz="3000" dirty="0">
                <a:latin typeface="Arial" panose="020B0604020202020204" pitchFamily="34" charset="0"/>
                <a:cs typeface="Arial" panose="020B0604020202020204" pitchFamily="34" charset="0"/>
              </a:rPr>
              <a:t> 11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2023),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lần</a:t>
            </a:r>
            <a:r>
              <a:rPr lang="en-US" sz="3000" dirty="0">
                <a:latin typeface="Arial" panose="020B0604020202020204" pitchFamily="34" charset="0"/>
                <a:cs typeface="Arial" panose="020B0604020202020204" pitchFamily="34" charset="0"/>
              </a:rPr>
              <a:t> 7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2024)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“Gia Định -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 TPHCM: </a:t>
            </a:r>
            <a:r>
              <a:rPr lang="en-US" sz="3000" dirty="0" err="1">
                <a:latin typeface="Arial" panose="020B0604020202020204" pitchFamily="34" charset="0"/>
                <a:cs typeface="Arial" panose="020B0604020202020204" pitchFamily="34" charset="0"/>
              </a:rPr>
              <a:t>Dặm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678DA79D-9289-67DF-7157-DE72CD5E7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79" y="2095500"/>
            <a:ext cx="4833721" cy="7226414"/>
          </a:xfrm>
          <a:prstGeom prst="rect">
            <a:avLst/>
          </a:prstGeom>
        </p:spPr>
      </p:pic>
    </p:spTree>
    <p:extLst>
      <p:ext uri="{BB962C8B-B14F-4D97-AF65-F5344CB8AC3E}">
        <p14:creationId xmlns:p14="http://schemas.microsoft.com/office/powerpoint/2010/main" val="2483671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8D9901FE-E6CA-7F49-1ABB-315E3AF6C24D}"/>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B92C9108-9651-57C2-5E93-9BED128AD496}"/>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AD681359-B181-FF2F-E0FA-4A5BC4477351}"/>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E6C073-EEB4-6AAE-D510-C2A49FAE422E}"/>
              </a:ext>
            </a:extLst>
          </p:cNvPr>
          <p:cNvCxnSpPr>
            <a:cxnSpLocks/>
          </p:cNvCxnSpPr>
          <p:nvPr/>
        </p:nvCxnSpPr>
        <p:spPr>
          <a:xfrm>
            <a:off x="8077200" y="1028700"/>
            <a:ext cx="1021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42DA8DE-86FB-F6AC-27F9-9FAD9CACF56F}"/>
              </a:ext>
            </a:extLst>
          </p:cNvPr>
          <p:cNvSpPr txBox="1"/>
          <p:nvPr/>
        </p:nvSpPr>
        <p:spPr>
          <a:xfrm>
            <a:off x="4971663" y="1450470"/>
            <a:ext cx="12955002" cy="2400657"/>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HUỲNH TRÍ BÁ</a:t>
            </a:r>
          </a:p>
          <a:p>
            <a:pPr algn="ctr"/>
            <a:r>
              <a:rPr lang="en-US" sz="3000" b="1" i="1" dirty="0">
                <a:solidFill>
                  <a:srgbClr val="FF0000"/>
                </a:solidFill>
                <a:latin typeface="Cambria" panose="02040503050406030204" pitchFamily="18" charset="0"/>
                <a:ea typeface="Cambria" panose="02040503050406030204" pitchFamily="18" charset="0"/>
              </a:rPr>
              <a:t>Danh </a:t>
            </a:r>
            <a:r>
              <a:rPr lang="en-US" sz="3000" b="1" i="1" dirty="0" err="1">
                <a:solidFill>
                  <a:srgbClr val="FF0000"/>
                </a:solidFill>
                <a:latin typeface="Cambria" panose="02040503050406030204" pitchFamily="18" charset="0"/>
                <a:ea typeface="Cambria" panose="02040503050406030204" pitchFamily="18" charset="0"/>
              </a:rPr>
              <a:t>cầm</a:t>
            </a:r>
            <a:r>
              <a:rPr lang="en-US" sz="3000" b="1" i="1" dirty="0">
                <a:solidFill>
                  <a:srgbClr val="FF0000"/>
                </a:solidFill>
                <a:latin typeface="Cambria" panose="02040503050406030204" pitchFamily="18" charset="0"/>
                <a:ea typeface="Cambria" panose="02040503050406030204" pitchFamily="18" charset="0"/>
              </a:rPr>
              <a:t> Bảy Bá, </a:t>
            </a:r>
            <a:r>
              <a:rPr lang="en-US" sz="3000" b="1" i="1" dirty="0" err="1">
                <a:solidFill>
                  <a:srgbClr val="FF0000"/>
                </a:solidFill>
                <a:latin typeface="Cambria" panose="02040503050406030204" pitchFamily="18" charset="0"/>
                <a:ea typeface="Cambria" panose="02040503050406030204" pitchFamily="18" charset="0"/>
              </a:rPr>
              <a:t>Soạn</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giả</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Viễn</a:t>
            </a:r>
            <a:r>
              <a:rPr lang="en-US" sz="3000" b="1" i="1" dirty="0">
                <a:solidFill>
                  <a:srgbClr val="FF0000"/>
                </a:solidFill>
                <a:latin typeface="Cambria" panose="02040503050406030204" pitchFamily="18" charset="0"/>
                <a:ea typeface="Cambria" panose="02040503050406030204" pitchFamily="18" charset="0"/>
              </a:rPr>
              <a:t> Châu</a:t>
            </a:r>
          </a:p>
          <a:p>
            <a:pPr algn="ctr"/>
            <a:r>
              <a:rPr lang="en-US" sz="2400" b="1" dirty="0">
                <a:solidFill>
                  <a:srgbClr val="0070C0"/>
                </a:solidFill>
                <a:latin typeface="Cambria" panose="02040503050406030204" pitchFamily="18" charset="0"/>
                <a:ea typeface="Cambria" panose="02040503050406030204" pitchFamily="18" charset="0"/>
              </a:rPr>
              <a:t>(1924 - 2016)</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Nghệ</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DF4F4C03-D90E-98DE-CBEB-5164A3F1271E}"/>
              </a:ext>
            </a:extLst>
          </p:cNvPr>
          <p:cNvSpPr/>
          <p:nvPr/>
        </p:nvSpPr>
        <p:spPr>
          <a:xfrm>
            <a:off x="5562600" y="4229100"/>
            <a:ext cx="12386188" cy="5748215"/>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cổ</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ghép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bậc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mệnh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bởi</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khấu</a:t>
            </a:r>
            <a:r>
              <a:rPr lang="en-US" sz="3000" dirty="0">
                <a:latin typeface="Arial" panose="020B0604020202020204" pitchFamily="34" charset="0"/>
                <a:cs typeface="Arial" panose="020B0604020202020204" pitchFamily="34" charset="0"/>
              </a:rPr>
              <a:t> ở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Lan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cổ</a:t>
            </a:r>
            <a:r>
              <a:rPr lang="en-US" sz="3000" dirty="0">
                <a:latin typeface="Arial" panose="020B0604020202020204" pitchFamily="34" charset="0"/>
                <a:cs typeface="Arial" panose="020B0604020202020204" pitchFamily="34" charset="0"/>
              </a:rPr>
              <a:t> “Xuân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khách</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74EC2788-C0A9-64BE-5169-FD5BFD32B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87" y="3009900"/>
            <a:ext cx="4738113" cy="6477000"/>
          </a:xfrm>
          <a:prstGeom prst="rect">
            <a:avLst/>
          </a:prstGeom>
        </p:spPr>
      </p:pic>
    </p:spTree>
    <p:extLst>
      <p:ext uri="{BB962C8B-B14F-4D97-AF65-F5344CB8AC3E}">
        <p14:creationId xmlns:p14="http://schemas.microsoft.com/office/powerpoint/2010/main" val="62676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C6AB124F-A55F-7E67-609D-C169245873A2}"/>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DA9A88ED-1DF5-2DE0-A27B-FF90E3BAE139}"/>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B303AFF1-B369-5657-4FF2-7C593FF455F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9ADBDF-6471-59C6-7D54-E3505BBC6E9F}"/>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C8F6074-76E9-BB06-D7BE-B01429368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47900"/>
            <a:ext cx="5075524" cy="6096000"/>
          </a:xfrm>
          <a:prstGeom prst="rect">
            <a:avLst/>
          </a:prstGeom>
        </p:spPr>
      </p:pic>
      <p:sp>
        <p:nvSpPr>
          <p:cNvPr id="2" name="TextBox 1">
            <a:extLst>
              <a:ext uri="{FF2B5EF4-FFF2-40B4-BE49-F238E27FC236}">
                <a16:creationId xmlns:a16="http://schemas.microsoft.com/office/drawing/2014/main" id="{1F560B79-6385-0986-F9F2-5102B4F090EF}"/>
              </a:ext>
            </a:extLst>
          </p:cNvPr>
          <p:cNvSpPr txBox="1"/>
          <p:nvPr/>
        </p:nvSpPr>
        <p:spPr>
          <a:xfrm>
            <a:off x="6858000" y="1680449"/>
            <a:ext cx="10287000" cy="2462213"/>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PHẠM HÙNG</a:t>
            </a:r>
          </a:p>
          <a:p>
            <a:pPr algn="ctr"/>
            <a:r>
              <a:rPr lang="en-US" sz="2600" b="1" dirty="0">
                <a:solidFill>
                  <a:srgbClr val="0070C0"/>
                </a:solidFill>
                <a:latin typeface="Cambria" panose="02040503050406030204" pitchFamily="18" charset="0"/>
                <a:ea typeface="Cambria" panose="02040503050406030204" pitchFamily="18" charset="0"/>
              </a:rPr>
              <a:t>(1912 – 1988)</a:t>
            </a:r>
          </a:p>
          <a:p>
            <a:pPr algn="ctr"/>
            <a:r>
              <a:rPr lang="en-US" sz="2600" b="1" dirty="0">
                <a:solidFill>
                  <a:srgbClr val="000000"/>
                </a:solidFill>
                <a:effectLst/>
                <a:latin typeface="Cambria" panose="02040503050406030204" pitchFamily="18" charset="0"/>
                <a:ea typeface="Cambria" panose="02040503050406030204" pitchFamily="18" charset="0"/>
              </a:rPr>
              <a:t>Nguyên </a:t>
            </a:r>
            <a:r>
              <a:rPr lang="en-US" sz="2600" b="1" dirty="0" err="1">
                <a:solidFill>
                  <a:srgbClr val="000000"/>
                </a:solidFill>
                <a:effectLst/>
                <a:latin typeface="Cambria" panose="02040503050406030204" pitchFamily="18" charset="0"/>
                <a:ea typeface="Cambria" panose="02040503050406030204" pitchFamily="18" charset="0"/>
              </a:rPr>
              <a:t>Ủy</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viên</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Bộ</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Chính</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trị</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Chủ</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tịch</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Hội</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đồng</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Bộ</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trưởng</a:t>
            </a:r>
            <a:r>
              <a:rPr lang="en-US" sz="2600" b="1" dirty="0">
                <a:solidFill>
                  <a:srgbClr val="000000"/>
                </a:solidFill>
                <a:effectLst/>
                <a:latin typeface="Cambria" panose="02040503050406030204" pitchFamily="18" charset="0"/>
                <a:ea typeface="Cambria" panose="02040503050406030204" pitchFamily="18" charset="0"/>
              </a:rPr>
              <a:t>,</a:t>
            </a:r>
            <a:br>
              <a:rPr lang="en-US" sz="2600" b="1" dirty="0">
                <a:solidFill>
                  <a:srgbClr val="000000"/>
                </a:solidFill>
                <a:effectLst/>
                <a:latin typeface="Cambria" panose="02040503050406030204" pitchFamily="18" charset="0"/>
                <a:ea typeface="Cambria" panose="02040503050406030204" pitchFamily="18" charset="0"/>
              </a:rPr>
            </a:br>
            <a:r>
              <a:rPr lang="en-US" sz="2600" b="1" dirty="0" err="1">
                <a:solidFill>
                  <a:srgbClr val="000000"/>
                </a:solidFill>
                <a:effectLst/>
                <a:latin typeface="Cambria" panose="02040503050406030204" pitchFamily="18" charset="0"/>
                <a:ea typeface="Cambria" panose="02040503050406030204" pitchFamily="18" charset="0"/>
              </a:rPr>
              <a:t>Phó</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Thủ</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tướng</a:t>
            </a:r>
            <a:r>
              <a:rPr lang="en-US" sz="2600" b="1" dirty="0">
                <a:solidFill>
                  <a:srgbClr val="000000"/>
                </a:solidFill>
                <a:effectLst/>
                <a:latin typeface="Cambria" panose="02040503050406030204" pitchFamily="18" charset="0"/>
                <a:ea typeface="Cambria" panose="02040503050406030204" pitchFamily="18" charset="0"/>
              </a:rPr>
              <a:t> Nam </a:t>
            </a:r>
            <a:r>
              <a:rPr lang="en-US" sz="2600" b="1" dirty="0" err="1">
                <a:solidFill>
                  <a:srgbClr val="000000"/>
                </a:solidFill>
                <a:effectLst/>
                <a:latin typeface="Cambria" panose="02040503050406030204" pitchFamily="18" charset="0"/>
                <a:ea typeface="Cambria" panose="02040503050406030204" pitchFamily="18" charset="0"/>
              </a:rPr>
              <a:t>Bộ</a:t>
            </a:r>
            <a:r>
              <a:rPr lang="en-US" sz="2600" b="1"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Trưởng</a:t>
            </a:r>
            <a:r>
              <a:rPr lang="en-US" sz="2600" b="1" u="sng" dirty="0">
                <a:solidFill>
                  <a:srgbClr val="000000"/>
                </a:solidFill>
                <a:effectLst/>
                <a:latin typeface="Cambria" panose="02040503050406030204" pitchFamily="18" charset="0"/>
                <a:ea typeface="Cambria" panose="02040503050406030204" pitchFamily="18" charset="0"/>
              </a:rPr>
              <a:t> </a:t>
            </a:r>
            <a:r>
              <a:rPr lang="en-US" sz="2600" b="1" dirty="0" err="1">
                <a:solidFill>
                  <a:srgbClr val="000000"/>
                </a:solidFill>
                <a:effectLst/>
                <a:latin typeface="Cambria" panose="02040503050406030204" pitchFamily="18" charset="0"/>
                <a:ea typeface="Cambria" panose="02040503050406030204" pitchFamily="18" charset="0"/>
              </a:rPr>
              <a:t>Bộ</a:t>
            </a:r>
            <a:r>
              <a:rPr lang="en-US" sz="2600" b="1" dirty="0">
                <a:solidFill>
                  <a:srgbClr val="000000"/>
                </a:solidFill>
                <a:effectLst/>
                <a:latin typeface="Cambria" panose="02040503050406030204" pitchFamily="18" charset="0"/>
                <a:ea typeface="Cambria" panose="02040503050406030204" pitchFamily="18" charset="0"/>
              </a:rPr>
              <a:t> Công an</a:t>
            </a:r>
            <a:endParaRPr lang="en-US" sz="2600" b="1" dirty="0">
              <a:solidFill>
                <a:srgbClr val="0070C0"/>
              </a:solidFill>
              <a:latin typeface="Cambria" panose="02040503050406030204" pitchFamily="18" charset="0"/>
              <a:ea typeface="Cambria" panose="02040503050406030204" pitchFamily="18" charset="0"/>
            </a:endParaRPr>
          </a:p>
        </p:txBody>
      </p:sp>
      <p:sp>
        <p:nvSpPr>
          <p:cNvPr id="4" name="Flowchart: Alternate Process 3">
            <a:extLst>
              <a:ext uri="{FF2B5EF4-FFF2-40B4-BE49-F238E27FC236}">
                <a16:creationId xmlns:a16="http://schemas.microsoft.com/office/drawing/2014/main" id="{CD9C6098-A763-7C67-488C-0B5512D841D8}"/>
              </a:ext>
            </a:extLst>
          </p:cNvPr>
          <p:cNvSpPr/>
          <p:nvPr/>
        </p:nvSpPr>
        <p:spPr>
          <a:xfrm>
            <a:off x="7010400" y="4533900"/>
            <a:ext cx="10896600" cy="38100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3200" b="1" dirty="0">
              <a:solidFill>
                <a:srgbClr val="0070C0"/>
              </a:solidFill>
              <a:latin typeface="Arial" panose="020B0604020202020204" pitchFamily="34" charset="0"/>
              <a:cs typeface="Arial" panose="020B0604020202020204" pitchFamily="34" charset="0"/>
            </a:endParaRPr>
          </a:p>
          <a:p>
            <a:pPr indent="722313" algn="just"/>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Ủng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hộ</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lãnh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Chí Minh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hóa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đỡ</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Thành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Hồ</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Chí Minh</a:t>
            </a:r>
            <a:b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khẩu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mua</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gạo</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tỉnh</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sông</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Cửu</a:t>
            </a:r>
            <a:r>
              <a:rPr lang="en-US" sz="3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Long.</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642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DF90C28-E7D8-FD01-5816-44E6551BCF5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06381FF-ADF7-2268-8E92-138530D471B1}"/>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F30E3D-16B2-514E-3EE2-829BF3565EFE}"/>
              </a:ext>
            </a:extLst>
          </p:cNvPr>
          <p:cNvCxnSpPr>
            <a:cxnSpLocks/>
          </p:cNvCxnSpPr>
          <p:nvPr/>
        </p:nvCxnSpPr>
        <p:spPr>
          <a:xfrm>
            <a:off x="8077200" y="1028700"/>
            <a:ext cx="1021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CAD606-EA35-AD7A-96EB-2C575F28DB6A}"/>
              </a:ext>
            </a:extLst>
          </p:cNvPr>
          <p:cNvSpPr txBox="1"/>
          <p:nvPr/>
        </p:nvSpPr>
        <p:spPr>
          <a:xfrm>
            <a:off x="4971663" y="145047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DIỆP MINH CHÂU</a:t>
            </a:r>
          </a:p>
          <a:p>
            <a:pPr algn="ctr"/>
            <a:r>
              <a:rPr lang="en-US" sz="2400" b="1" dirty="0">
                <a:solidFill>
                  <a:srgbClr val="0070C0"/>
                </a:solidFill>
                <a:latin typeface="Cambria" panose="02040503050406030204" pitchFamily="18" charset="0"/>
                <a:ea typeface="Cambria" panose="02040503050406030204" pitchFamily="18" charset="0"/>
              </a:rPr>
              <a:t>(1919 - 2002)</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Họa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điêu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khắc</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thuật</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6E3CF2EC-19C1-9751-0F1D-8FC7049537AC}"/>
              </a:ext>
            </a:extLst>
          </p:cNvPr>
          <p:cNvSpPr/>
          <p:nvPr/>
        </p:nvSpPr>
        <p:spPr>
          <a:xfrm>
            <a:off x="6172200" y="4229101"/>
            <a:ext cx="11776588" cy="50292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Khắc</a:t>
            </a:r>
            <a:r>
              <a:rPr lang="en-US" sz="3000" dirty="0">
                <a:latin typeface="Arial" panose="020B0604020202020204" pitchFamily="34" charset="0"/>
                <a:cs typeface="Arial" panose="020B0604020202020204" pitchFamily="34" charset="0"/>
              </a:rPr>
              <a:t>, Liên </a:t>
            </a:r>
            <a:r>
              <a:rPr lang="en-US" sz="3000" dirty="0" err="1">
                <a:latin typeface="Arial" panose="020B0604020202020204" pitchFamily="34" charset="0"/>
                <a:cs typeface="Arial" panose="020B0604020202020204" pitchFamily="34" charset="0"/>
              </a:rPr>
              <a:t>Xô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200</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suối</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Lê-</a:t>
            </a:r>
            <a:r>
              <a:rPr lang="en-US" sz="3000" dirty="0" err="1">
                <a:latin typeface="Arial" panose="020B0604020202020204" pitchFamily="34" charset="0"/>
                <a:cs typeface="Arial" panose="020B0604020202020204" pitchFamily="34" charset="0"/>
              </a:rPr>
              <a:t>nin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ban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(nay </a:t>
            </a:r>
            <a:r>
              <a:rPr lang="en-US" sz="3000" dirty="0" err="1">
                <a:latin typeface="Arial" panose="020B0604020202020204" pitchFamily="34" charset="0"/>
                <a:cs typeface="Arial" panose="020B0604020202020204" pitchFamily="34" charset="0"/>
              </a:rPr>
              <a:t>chuyển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50</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2F0D27F7-EE06-69B3-7B59-0DF780F40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54244"/>
            <a:ext cx="5129282" cy="7104056"/>
          </a:xfrm>
          <a:prstGeom prst="rect">
            <a:avLst/>
          </a:prstGeom>
        </p:spPr>
      </p:pic>
      <p:sp>
        <p:nvSpPr>
          <p:cNvPr id="6" name="TextBox 14">
            <a:extLst>
              <a:ext uri="{FF2B5EF4-FFF2-40B4-BE49-F238E27FC236}">
                <a16:creationId xmlns:a16="http://schemas.microsoft.com/office/drawing/2014/main" id="{EDD0A181-3E8F-61D9-5F1A-25D5175B315F}"/>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Tree>
    <p:extLst>
      <p:ext uri="{BB962C8B-B14F-4D97-AF65-F5344CB8AC3E}">
        <p14:creationId xmlns:p14="http://schemas.microsoft.com/office/powerpoint/2010/main" val="1283344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9E57675D-C731-5094-B0A6-C76B9E4B4A03}"/>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955FEAC-4584-F791-A1D3-639F3F185681}"/>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E5A896-0294-926D-6330-401C23B17DD1}"/>
              </a:ext>
            </a:extLst>
          </p:cNvPr>
          <p:cNvCxnSpPr>
            <a:cxnSpLocks/>
          </p:cNvCxnSpPr>
          <p:nvPr/>
        </p:nvCxnSpPr>
        <p:spPr>
          <a:xfrm>
            <a:off x="8153400" y="1028700"/>
            <a:ext cx="10134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D2FB39-0C37-3865-9C88-321167BF8D92}"/>
              </a:ext>
            </a:extLst>
          </p:cNvPr>
          <p:cNvSpPr txBox="1"/>
          <p:nvPr/>
        </p:nvSpPr>
        <p:spPr>
          <a:xfrm>
            <a:off x="4971663" y="1450470"/>
            <a:ext cx="12955002" cy="2400657"/>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TRƯƠNG PHỤNG HẢO</a:t>
            </a:r>
          </a:p>
          <a:p>
            <a:pPr algn="ctr"/>
            <a:r>
              <a:rPr lang="en-US" sz="3000" b="1" i="1" dirty="0" err="1">
                <a:solidFill>
                  <a:srgbClr val="FF0000"/>
                </a:solidFill>
                <a:latin typeface="Cambria" panose="02040503050406030204" pitchFamily="18" charset="0"/>
                <a:ea typeface="Cambria" panose="02040503050406030204" pitchFamily="18" charset="0"/>
              </a:rPr>
              <a:t>Nghệ</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sĩ</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nhân</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dân</a:t>
            </a:r>
            <a:r>
              <a:rPr lang="en-US" sz="3000" b="1" i="1" dirty="0">
                <a:solidFill>
                  <a:srgbClr val="FF0000"/>
                </a:solidFill>
                <a:latin typeface="Cambria" panose="02040503050406030204" pitchFamily="18" charset="0"/>
                <a:ea typeface="Cambria" panose="02040503050406030204" pitchFamily="18" charset="0"/>
              </a:rPr>
              <a:t> Phùng </a:t>
            </a:r>
            <a:r>
              <a:rPr lang="en-US" sz="3000" b="1" i="1" dirty="0" err="1">
                <a:solidFill>
                  <a:srgbClr val="FF0000"/>
                </a:solidFill>
                <a:latin typeface="Cambria" panose="02040503050406030204" pitchFamily="18" charset="0"/>
                <a:ea typeface="Cambria" panose="02040503050406030204" pitchFamily="18" charset="0"/>
              </a:rPr>
              <a:t>Há</a:t>
            </a:r>
            <a:endParaRPr lang="en-US" sz="3000" b="1" i="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0070C0"/>
                </a:solidFill>
                <a:latin typeface="Cambria" panose="02040503050406030204" pitchFamily="18" charset="0"/>
                <a:ea typeface="Cambria" panose="02040503050406030204" pitchFamily="18" charset="0"/>
              </a:rPr>
              <a:t>(1911 - 2009)</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Nghệ</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tiền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lương</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6AA500CE-D6D9-2532-1C4E-9A08FA075AB4}"/>
              </a:ext>
            </a:extLst>
          </p:cNvPr>
          <p:cNvSpPr/>
          <p:nvPr/>
        </p:nvSpPr>
        <p:spPr>
          <a:xfrm>
            <a:off x="5638800" y="4229101"/>
            <a:ext cx="12309988" cy="50292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Việt </a:t>
            </a:r>
            <a:r>
              <a:rPr lang="en-US" sz="3000" dirty="0" err="1">
                <a:latin typeface="Arial" panose="020B0604020202020204" pitchFamily="34" charset="0"/>
                <a:cs typeface="Arial" panose="020B0604020202020204" pitchFamily="34" charset="0"/>
              </a:rPr>
              <a:t>gốc</a:t>
            </a:r>
            <a:r>
              <a:rPr lang="en-US" sz="3000" dirty="0">
                <a:latin typeface="Arial" panose="020B0604020202020204" pitchFamily="34" charset="0"/>
                <a:cs typeface="Arial" panose="020B0604020202020204" pitchFamily="34" charset="0"/>
              </a:rPr>
              <a:t> Hoa.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AD49AB73-4486-478C-EE62-B0282EFC5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62" y="2911678"/>
            <a:ext cx="4667838" cy="6194221"/>
          </a:xfrm>
          <a:prstGeom prst="rect">
            <a:avLst/>
          </a:prstGeom>
        </p:spPr>
      </p:pic>
      <p:sp>
        <p:nvSpPr>
          <p:cNvPr id="6" name="TextBox 14">
            <a:extLst>
              <a:ext uri="{FF2B5EF4-FFF2-40B4-BE49-F238E27FC236}">
                <a16:creationId xmlns:a16="http://schemas.microsoft.com/office/drawing/2014/main" id="{CFDD7C12-7ECD-2B0E-1372-C2DADA9693E8}"/>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Tree>
    <p:extLst>
      <p:ext uri="{BB962C8B-B14F-4D97-AF65-F5344CB8AC3E}">
        <p14:creationId xmlns:p14="http://schemas.microsoft.com/office/powerpoint/2010/main" val="4065996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3965675D-899B-3144-D625-E78B04DAA984}"/>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5C508BC-C444-7265-B07D-06479197167D}"/>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7974A-5874-C84C-707D-2E89452038DC}"/>
              </a:ext>
            </a:extLst>
          </p:cNvPr>
          <p:cNvCxnSpPr>
            <a:cxnSpLocks/>
          </p:cNvCxnSpPr>
          <p:nvPr/>
        </p:nvCxnSpPr>
        <p:spPr>
          <a:xfrm>
            <a:off x="8153400" y="1028700"/>
            <a:ext cx="10134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0BE851-2E42-18EE-8B1A-367049321EE0}"/>
              </a:ext>
            </a:extLst>
          </p:cNvPr>
          <p:cNvSpPr txBox="1"/>
          <p:nvPr/>
        </p:nvSpPr>
        <p:spPr>
          <a:xfrm>
            <a:off x="4971663" y="145047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VĂN KHÊ</a:t>
            </a:r>
          </a:p>
          <a:p>
            <a:pPr algn="ctr"/>
            <a:r>
              <a:rPr lang="en-US" sz="2400" b="1" dirty="0">
                <a:solidFill>
                  <a:srgbClr val="0070C0"/>
                </a:solidFill>
                <a:latin typeface="Cambria" panose="02040503050406030204" pitchFamily="18" charset="0"/>
                <a:ea typeface="Cambria" panose="02040503050406030204" pitchFamily="18" charset="0"/>
              </a:rPr>
              <a:t>(1921 - 2015)</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sư</a:t>
            </a:r>
            <a:r>
              <a:rPr lang="en-US" sz="2400" b="1" dirty="0">
                <a:latin typeface="Cambria" panose="02040503050406030204" pitchFamily="18" charset="0"/>
                <a:ea typeface="Cambria" panose="02040503050406030204" pitchFamily="18" charset="0"/>
              </a:rPr>
              <a:t>, 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nhạc</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9633E1D7-80C8-84B4-4B17-65497C5A6879}"/>
              </a:ext>
            </a:extLst>
          </p:cNvPr>
          <p:cNvSpPr/>
          <p:nvPr/>
        </p:nvSpPr>
        <p:spPr>
          <a:xfrm>
            <a:off x="6172200" y="4229101"/>
            <a:ext cx="11776588" cy="50292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Du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trù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UNESCO, </a:t>
            </a:r>
            <a:r>
              <a:rPr lang="en-US" sz="3000" dirty="0" err="1">
                <a:latin typeface="Arial" panose="020B0604020202020204" pitchFamily="34" charset="0"/>
                <a:cs typeface="Arial" panose="020B0604020202020204" pitchFamily="34" charset="0"/>
              </a:rPr>
              <a:t>vinh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Di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phi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khẩn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cấp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chiêng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Di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phi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a:t>
            </a:r>
          </a:p>
        </p:txBody>
      </p:sp>
      <p:sp>
        <p:nvSpPr>
          <p:cNvPr id="6" name="TextBox 14">
            <a:extLst>
              <a:ext uri="{FF2B5EF4-FFF2-40B4-BE49-F238E27FC236}">
                <a16:creationId xmlns:a16="http://schemas.microsoft.com/office/drawing/2014/main" id="{DDB7562F-6B34-F59E-38D5-F6ADE54345AA}"/>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5" name="Picture 4">
            <a:extLst>
              <a:ext uri="{FF2B5EF4-FFF2-40B4-BE49-F238E27FC236}">
                <a16:creationId xmlns:a16="http://schemas.microsoft.com/office/drawing/2014/main" id="{3D78337C-E797-74F5-1E1B-0E6978FE1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628900"/>
            <a:ext cx="4878758" cy="6872951"/>
          </a:xfrm>
          <a:prstGeom prst="rect">
            <a:avLst/>
          </a:prstGeom>
        </p:spPr>
      </p:pic>
    </p:spTree>
    <p:extLst>
      <p:ext uri="{BB962C8B-B14F-4D97-AF65-F5344CB8AC3E}">
        <p14:creationId xmlns:p14="http://schemas.microsoft.com/office/powerpoint/2010/main" val="1492203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8EB802D-6B6C-9D88-07AD-70ABCAF20E98}"/>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4DA31D6-4255-90B4-F0A0-00B4E17C9D4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59C55C-61C6-91CD-69E1-F65C29BA46E5}"/>
              </a:ext>
            </a:extLst>
          </p:cNvPr>
          <p:cNvCxnSpPr>
            <a:cxnSpLocks/>
          </p:cNvCxnSpPr>
          <p:nvPr/>
        </p:nvCxnSpPr>
        <p:spPr>
          <a:xfrm>
            <a:off x="8153400" y="1028700"/>
            <a:ext cx="10134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EE7A33-58E2-556A-C3A2-5161E8581EB3}"/>
              </a:ext>
            </a:extLst>
          </p:cNvPr>
          <p:cNvSpPr txBox="1"/>
          <p:nvPr/>
        </p:nvSpPr>
        <p:spPr>
          <a:xfrm>
            <a:off x="4971663" y="1333500"/>
            <a:ext cx="12955002" cy="320087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THỊ KIM CƯƠNG</a:t>
            </a:r>
          </a:p>
          <a:p>
            <a:pPr algn="ctr"/>
            <a:r>
              <a:rPr lang="en-US" sz="3000" b="1" i="1" dirty="0" err="1">
                <a:solidFill>
                  <a:srgbClr val="FF0000"/>
                </a:solidFill>
                <a:latin typeface="Cambria" panose="02040503050406030204" pitchFamily="18" charset="0"/>
                <a:ea typeface="Cambria" panose="02040503050406030204" pitchFamily="18" charset="0"/>
              </a:rPr>
              <a:t>Nghệ</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sĩ</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nhân</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dân</a:t>
            </a:r>
            <a:r>
              <a:rPr lang="en-US" sz="3000" b="1" i="1" dirty="0">
                <a:solidFill>
                  <a:srgbClr val="FF0000"/>
                </a:solidFill>
                <a:latin typeface="Cambria" panose="02040503050406030204" pitchFamily="18" charset="0"/>
                <a:ea typeface="Cambria" panose="02040503050406030204" pitchFamily="18" charset="0"/>
              </a:rPr>
              <a:t> Kim </a:t>
            </a:r>
            <a:r>
              <a:rPr lang="en-US" sz="3000" b="1" i="1" dirty="0" err="1">
                <a:solidFill>
                  <a:srgbClr val="FF0000"/>
                </a:solidFill>
                <a:latin typeface="Cambria" panose="02040503050406030204" pitchFamily="18" charset="0"/>
                <a:ea typeface="Cambria" panose="02040503050406030204" pitchFamily="18" charset="0"/>
              </a:rPr>
              <a:t>Cương</a:t>
            </a:r>
            <a:endParaRPr lang="en-US" sz="3000" b="1" i="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1937)</a:t>
            </a:r>
          </a:p>
          <a:p>
            <a:pPr algn="ctr"/>
            <a:endParaRPr lang="en-US" sz="1000" b="1" dirty="0">
              <a:latin typeface="Cambria" panose="02040503050406030204" pitchFamily="18" charset="0"/>
              <a:ea typeface="Cambria" panose="02040503050406030204" pitchFamily="18" charset="0"/>
            </a:endParaRPr>
          </a:p>
          <a:p>
            <a:pPr algn="ctr"/>
            <a:r>
              <a:rPr lang="en-US" sz="2200" b="1" dirty="0">
                <a:latin typeface="Cambria" panose="02040503050406030204" pitchFamily="18" charset="0"/>
                <a:ea typeface="Cambria" panose="02040503050406030204" pitchFamily="18" charset="0"/>
              </a:rPr>
              <a:t>Nguyên </a:t>
            </a:r>
            <a:r>
              <a:rPr lang="en-US" sz="2200" b="1" dirty="0" err="1">
                <a:latin typeface="Cambria" panose="02040503050406030204" pitchFamily="18" charset="0"/>
                <a:ea typeface="Cambria" panose="02040503050406030204" pitchFamily="18" charset="0"/>
              </a:rPr>
              <a:t>sáng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Trưởng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đoàn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Kịch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nói</a:t>
            </a:r>
            <a:r>
              <a:rPr lang="en-US" sz="2200" b="1" dirty="0">
                <a:latin typeface="Cambria" panose="02040503050406030204" pitchFamily="18" charset="0"/>
                <a:ea typeface="Cambria" panose="02040503050406030204" pitchFamily="18" charset="0"/>
              </a:rPr>
              <a:t> Kim </a:t>
            </a:r>
            <a:r>
              <a:rPr lang="en-US" sz="2200" b="1" dirty="0" err="1">
                <a:latin typeface="Cambria" panose="02040503050406030204" pitchFamily="18" charset="0"/>
                <a:ea typeface="Cambria" panose="02040503050406030204" pitchFamily="18" charset="0"/>
              </a:rPr>
              <a:t>Cương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Ủy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viên</a:t>
            </a:r>
            <a:r>
              <a:rPr lang="en-US" sz="2200" b="1" dirty="0">
                <a:latin typeface="Cambria" panose="02040503050406030204" pitchFamily="18" charset="0"/>
                <a:ea typeface="Cambria" panose="02040503050406030204" pitchFamily="18" charset="0"/>
              </a:rPr>
              <a:t> Trung </a:t>
            </a:r>
            <a:r>
              <a:rPr lang="en-US" sz="2200" b="1" dirty="0" err="1">
                <a:latin typeface="Cambria" panose="02040503050406030204" pitchFamily="18" charset="0"/>
                <a:ea typeface="Cambria" panose="02040503050406030204" pitchFamily="18" charset="0"/>
              </a:rPr>
              <a:t>ương</a:t>
            </a:r>
            <a:r>
              <a:rPr lang="en-US" sz="2200" b="1" dirty="0">
                <a:latin typeface="Cambria" panose="02040503050406030204" pitchFamily="18" charset="0"/>
                <a:ea typeface="Cambria" panose="02040503050406030204" pitchFamily="18" charset="0"/>
              </a:rPr>
              <a:t> Mặt trận Tổ quốc Việt Nam 2009 - 2024; </a:t>
            </a:r>
            <a:r>
              <a:rPr lang="en-US" sz="2200" b="1" dirty="0" err="1">
                <a:latin typeface="Cambria" panose="02040503050406030204" pitchFamily="18" charset="0"/>
                <a:ea typeface="Cambria" panose="02040503050406030204" pitchFamily="18" charset="0"/>
              </a:rPr>
              <a:t>Ủy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viên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Ủy</a:t>
            </a:r>
            <a:r>
              <a:rPr lang="en-US" sz="2200" b="1" dirty="0">
                <a:latin typeface="Cambria" panose="02040503050406030204" pitchFamily="18" charset="0"/>
                <a:ea typeface="Cambria" panose="02040503050406030204" pitchFamily="18" charset="0"/>
              </a:rPr>
              <a:t> ban Mặt trận Tổ Quốc Việt Nam TP. </a:t>
            </a:r>
            <a:r>
              <a:rPr lang="en-US" sz="2200" b="1" dirty="0" err="1">
                <a:latin typeface="Cambria" panose="02040503050406030204" pitchFamily="18" charset="0"/>
                <a:ea typeface="Cambria" panose="02040503050406030204" pitchFamily="18" charset="0"/>
              </a:rPr>
              <a:t>Hồ</a:t>
            </a:r>
            <a:r>
              <a:rPr lang="en-US" sz="2200" b="1" dirty="0">
                <a:latin typeface="Cambria" panose="02040503050406030204" pitchFamily="18" charset="0"/>
                <a:ea typeface="Cambria" panose="02040503050406030204" pitchFamily="18" charset="0"/>
              </a:rPr>
              <a:t> Chí Minh;</a:t>
            </a:r>
            <a:br>
              <a:rPr lang="en-US" sz="2200" b="1" dirty="0">
                <a:latin typeface="Cambria" panose="02040503050406030204" pitchFamily="18" charset="0"/>
                <a:ea typeface="Cambria" panose="02040503050406030204" pitchFamily="18" charset="0"/>
              </a:rPr>
            </a:br>
            <a:r>
              <a:rPr lang="en-US" sz="2200" b="1" dirty="0" err="1">
                <a:latin typeface="Cambria" panose="02040503050406030204" pitchFamily="18" charset="0"/>
                <a:ea typeface="Cambria" panose="02040503050406030204" pitchFamily="18" charset="0"/>
              </a:rPr>
              <a:t>Phó</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Chủ</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tịch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Hội</a:t>
            </a:r>
            <a:r>
              <a:rPr lang="en-US" sz="2200" b="1" dirty="0">
                <a:latin typeface="Cambria" panose="02040503050406030204" pitchFamily="18" charset="0"/>
                <a:ea typeface="Cambria" panose="02040503050406030204" pitchFamily="18" charset="0"/>
              </a:rPr>
              <a:t> Bảo </a:t>
            </a:r>
            <a:r>
              <a:rPr lang="en-US" sz="2200" b="1" dirty="0" err="1">
                <a:latin typeface="Cambria" panose="02040503050406030204" pitchFamily="18" charset="0"/>
                <a:ea typeface="Cambria" panose="02040503050406030204" pitchFamily="18" charset="0"/>
              </a:rPr>
              <a:t>trợ</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Bệnh</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nhân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nghèo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người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tàn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trẻ</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mồ</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côi</a:t>
            </a:r>
            <a:r>
              <a:rPr lang="en-US" sz="2200" b="1" dirty="0">
                <a:latin typeface="Cambria" panose="02040503050406030204" pitchFamily="18" charset="0"/>
                <a:ea typeface="Cambria" panose="02040503050406030204" pitchFamily="18" charset="0"/>
              </a:rPr>
              <a:t> TP. </a:t>
            </a:r>
            <a:r>
              <a:rPr lang="en-US" sz="2200" b="1" dirty="0" err="1">
                <a:latin typeface="Cambria" panose="02040503050406030204" pitchFamily="18" charset="0"/>
                <a:ea typeface="Cambria" panose="02040503050406030204" pitchFamily="18" charset="0"/>
              </a:rPr>
              <a:t>Hồ</a:t>
            </a:r>
            <a:r>
              <a:rPr lang="en-US" sz="2200" b="1" dirty="0">
                <a:latin typeface="Cambria" panose="02040503050406030204" pitchFamily="18" charset="0"/>
                <a:ea typeface="Cambria" panose="02040503050406030204" pitchFamily="18" charset="0"/>
              </a:rPr>
              <a:t> Chí Minh</a:t>
            </a:r>
            <a:endParaRPr lang="en-US" sz="22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9989D7E4-8CAB-9A7F-C868-99C8BFC915B0}"/>
              </a:ext>
            </a:extLst>
          </p:cNvPr>
          <p:cNvSpPr/>
          <p:nvPr/>
        </p:nvSpPr>
        <p:spPr>
          <a:xfrm>
            <a:off x="5791200" y="4700722"/>
            <a:ext cx="12157588" cy="547197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2900" dirty="0" err="1">
                <a:latin typeface="Arial" panose="020B0604020202020204" pitchFamily="34" charset="0"/>
                <a:cs typeface="Arial" panose="020B0604020202020204" pitchFamily="34" charset="0"/>
              </a:rPr>
              <a:t>Bà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một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diễn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viên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kịch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nói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diễn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viên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ảnh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soạn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giả</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biên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kịch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trưởng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đoàn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kịch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nói</a:t>
            </a:r>
            <a:r>
              <a:rPr lang="en-US" sz="2900" dirty="0">
                <a:latin typeface="Arial" panose="020B0604020202020204" pitchFamily="34" charset="0"/>
                <a:cs typeface="Arial" panose="020B0604020202020204" pitchFamily="34" charset="0"/>
              </a:rPr>
              <a:t> Kim </a:t>
            </a:r>
            <a:r>
              <a:rPr lang="en-US" sz="2900" dirty="0" err="1">
                <a:latin typeface="Arial" panose="020B0604020202020204" pitchFamily="34" charset="0"/>
                <a:cs typeface="Arial" panose="020B0604020202020204" pitchFamily="34" charset="0"/>
              </a:rPr>
              <a:t>Cương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nổi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tiếng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Việt Nam </a:t>
            </a:r>
            <a:r>
              <a:rPr lang="en-US" sz="2900" dirty="0" err="1">
                <a:latin typeface="Arial" panose="020B0604020202020204" pitchFamily="34" charset="0"/>
                <a:cs typeface="Arial" panose="020B0604020202020204" pitchFamily="34" charset="0"/>
              </a:rPr>
              <a:t>từ</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trước</a:t>
            </a:r>
            <a:r>
              <a:rPr lang="en-US" sz="2900" dirty="0">
                <a:latin typeface="Arial" panose="020B0604020202020204" pitchFamily="34" charset="0"/>
                <a:cs typeface="Arial" panose="020B0604020202020204" pitchFamily="34" charset="0"/>
              </a:rPr>
              <a:t> 1975. Trong </a:t>
            </a:r>
            <a:r>
              <a:rPr lang="en-US" sz="2900" dirty="0" err="1">
                <a:latin typeface="Arial" panose="020B0604020202020204" pitchFamily="34" charset="0"/>
                <a:cs typeface="Arial" panose="020B0604020202020204" pitchFamily="34" charset="0"/>
              </a:rPr>
              <a:t>hoạt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động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biểu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diễn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từ</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ảnh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cải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lương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nhất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kịch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nói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trở</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một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tượng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tiêu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biểu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nhất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sự</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sự</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nghiệp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hoạt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động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tác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biểu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diễn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Tác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phẩm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điển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tuổi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đó</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a:t>
            </a:r>
            <a:r>
              <a:rPr lang="en-US" sz="2900" dirty="0">
                <a:latin typeface="Arial" panose="020B0604020202020204" pitchFamily="34" charset="0"/>
                <a:cs typeface="Arial" panose="020B0604020202020204" pitchFamily="34" charset="0"/>
              </a:rPr>
              <a:t> “Lá </a:t>
            </a:r>
            <a:r>
              <a:rPr lang="en-US" sz="2900" dirty="0" err="1">
                <a:latin typeface="Arial" panose="020B0604020202020204" pitchFamily="34" charset="0"/>
                <a:cs typeface="Arial" panose="020B0604020202020204" pitchFamily="34" charset="0"/>
              </a:rPr>
              <a:t>sầu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riêng</a:t>
            </a:r>
            <a:r>
              <a:rPr lang="en-US" sz="2900" dirty="0">
                <a:latin typeface="Arial" panose="020B0604020202020204" pitchFamily="34" charset="0"/>
                <a:cs typeface="Arial" panose="020B0604020202020204" pitchFamily="34" charset="0"/>
              </a:rPr>
              <a:t>” do </a:t>
            </a:r>
            <a:r>
              <a:rPr lang="en-US" sz="2900" dirty="0" err="1">
                <a:latin typeface="Arial" panose="020B0604020202020204" pitchFamily="34" charset="0"/>
                <a:cs typeface="Arial" panose="020B0604020202020204" pitchFamily="34" charset="0"/>
              </a:rPr>
              <a:t>Bà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đóng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vai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chính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kiêm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soạn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giả</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tấm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gương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tiêu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biểu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nhất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giới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văn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nghệ</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sĩ</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sân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khấu</a:t>
            </a:r>
            <a:r>
              <a:rPr lang="en-US" sz="2900" dirty="0">
                <a:latin typeface="Arial" panose="020B0604020202020204" pitchFamily="34" charset="0"/>
                <a:cs typeface="Arial" panose="020B0604020202020204" pitchFamily="34" charset="0"/>
              </a:rPr>
              <a:t> Thành </a:t>
            </a:r>
            <a:r>
              <a:rPr lang="en-US" sz="2900" dirty="0" err="1">
                <a:latin typeface="Arial" panose="020B0604020202020204" pitchFamily="34" charset="0"/>
                <a:cs typeface="Arial" panose="020B0604020202020204" pitchFamily="34" charset="0"/>
              </a:rPr>
              <a:t>phố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nước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mệt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mỏi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hoạt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động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xã</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hội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từ</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chăm</a:t>
            </a:r>
            <a:r>
              <a:rPr lang="en-US" sz="2900" dirty="0">
                <a:latin typeface="Arial" panose="020B0604020202020204" pitchFamily="34" charset="0"/>
                <a:cs typeface="Arial" panose="020B0604020202020204" pitchFamily="34" charset="0"/>
              </a:rPr>
              <a:t> lo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những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trẻ</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tật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nghệ</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sĩ</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nghèo</a:t>
            </a:r>
            <a:r>
              <a:rPr lang="en-US" sz="2900" dirty="0">
                <a:latin typeface="Arial" panose="020B0604020202020204" pitchFamily="34" charset="0"/>
                <a:cs typeface="Arial" panose="020B0604020202020204" pitchFamily="34" charset="0"/>
              </a:rPr>
              <a:t>...</a:t>
            </a:r>
          </a:p>
        </p:txBody>
      </p:sp>
      <p:sp>
        <p:nvSpPr>
          <p:cNvPr id="6" name="TextBox 14">
            <a:extLst>
              <a:ext uri="{FF2B5EF4-FFF2-40B4-BE49-F238E27FC236}">
                <a16:creationId xmlns:a16="http://schemas.microsoft.com/office/drawing/2014/main" id="{B856F42C-C1EF-FC9C-6607-884561D1F22B}"/>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8" name="Picture 7">
            <a:extLst>
              <a:ext uri="{FF2B5EF4-FFF2-40B4-BE49-F238E27FC236}">
                <a16:creationId xmlns:a16="http://schemas.microsoft.com/office/drawing/2014/main" id="{C02C47BE-A686-AA94-A0A0-1BEF5F4E4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534104"/>
            <a:ext cx="4462843" cy="6319386"/>
          </a:xfrm>
          <a:prstGeom prst="rect">
            <a:avLst/>
          </a:prstGeom>
        </p:spPr>
      </p:pic>
    </p:spTree>
    <p:extLst>
      <p:ext uri="{BB962C8B-B14F-4D97-AF65-F5344CB8AC3E}">
        <p14:creationId xmlns:p14="http://schemas.microsoft.com/office/powerpoint/2010/main" val="178451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926CA896-FF7C-D5C5-F667-9A212A3086D9}"/>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4FCCF4C-BB83-4E83-7373-3A5FA63DB46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00C523-7296-5A1E-A373-24D2E1C3B768}"/>
              </a:ext>
            </a:extLst>
          </p:cNvPr>
          <p:cNvCxnSpPr>
            <a:cxnSpLocks/>
          </p:cNvCxnSpPr>
          <p:nvPr/>
        </p:nvCxnSpPr>
        <p:spPr>
          <a:xfrm>
            <a:off x="8153400" y="1028700"/>
            <a:ext cx="10134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794F27-BBC7-76E1-C49C-DF5A7157B5B5}"/>
              </a:ext>
            </a:extLst>
          </p:cNvPr>
          <p:cNvSpPr txBox="1"/>
          <p:nvPr/>
        </p:nvSpPr>
        <p:spPr>
          <a:xfrm>
            <a:off x="4971663" y="1450470"/>
            <a:ext cx="12955002" cy="276998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HỒNG XUÂN</a:t>
            </a:r>
          </a:p>
          <a:p>
            <a:pPr algn="ctr"/>
            <a:r>
              <a:rPr lang="en-US" sz="3000" b="1" i="1" dirty="0" err="1">
                <a:solidFill>
                  <a:srgbClr val="FF0000"/>
                </a:solidFill>
                <a:latin typeface="Cambria" panose="02040503050406030204" pitchFamily="18" charset="0"/>
                <a:ea typeface="Cambria" panose="02040503050406030204" pitchFamily="18" charset="0"/>
              </a:rPr>
              <a:t>Nhạc</a:t>
            </a:r>
            <a:r>
              <a:rPr lang="en-US" sz="3000" b="1" i="1" dirty="0">
                <a:solidFill>
                  <a:srgbClr val="FF0000"/>
                </a:solidFill>
                <a:latin typeface="Cambria" panose="02040503050406030204" pitchFamily="18" charset="0"/>
                <a:ea typeface="Cambria" panose="02040503050406030204" pitchFamily="18" charset="0"/>
              </a:rPr>
              <a:t> </a:t>
            </a:r>
            <a:r>
              <a:rPr lang="en-US" sz="3000" b="1" i="1" dirty="0" err="1">
                <a:solidFill>
                  <a:srgbClr val="FF0000"/>
                </a:solidFill>
                <a:latin typeface="Cambria" panose="02040503050406030204" pitchFamily="18" charset="0"/>
                <a:ea typeface="Cambria" panose="02040503050406030204" pitchFamily="18" charset="0"/>
              </a:rPr>
              <a:t>sĩ</a:t>
            </a:r>
            <a:r>
              <a:rPr lang="en-US" sz="3000" b="1" i="1" dirty="0">
                <a:solidFill>
                  <a:srgbClr val="FF0000"/>
                </a:solidFill>
                <a:latin typeface="Cambria" panose="02040503050406030204" pitchFamily="18" charset="0"/>
                <a:ea typeface="Cambria" panose="02040503050406030204" pitchFamily="18" charset="0"/>
              </a:rPr>
              <a:t> Xuân Hồng</a:t>
            </a:r>
          </a:p>
          <a:p>
            <a:pPr algn="ctr"/>
            <a:r>
              <a:rPr lang="en-US" sz="2400" b="1" dirty="0">
                <a:solidFill>
                  <a:srgbClr val="0070C0"/>
                </a:solidFill>
                <a:latin typeface="Cambria" panose="02040503050406030204" pitchFamily="18" charset="0"/>
                <a:ea typeface="Cambria" panose="02040503050406030204" pitchFamily="18" charset="0"/>
              </a:rPr>
              <a:t>(1928 - 1996)</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Tổng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Âm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nhạc</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BB9B3218-4B6D-D64A-5AF8-058D95B92FF4}"/>
              </a:ext>
            </a:extLst>
          </p:cNvPr>
          <p:cNvSpPr/>
          <p:nvPr/>
        </p:nvSpPr>
        <p:spPr>
          <a:xfrm>
            <a:off x="5216012" y="4395922"/>
            <a:ext cx="12843388" cy="562437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đỏ</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1949;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Bài</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áo</a:t>
            </a:r>
            <a:r>
              <a:rPr lang="en-US" sz="3000" dirty="0">
                <a:latin typeface="Arial" panose="020B0604020202020204" pitchFamily="34" charset="0"/>
                <a:cs typeface="Arial" panose="020B0604020202020204" pitchFamily="34" charset="0"/>
              </a:rPr>
              <a:t>; Xuân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sóc</a:t>
            </a:r>
            <a:r>
              <a:rPr lang="en-US" sz="3000" dirty="0">
                <a:latin typeface="Arial" panose="020B0604020202020204" pitchFamily="34" charset="0"/>
                <a:cs typeface="Arial" panose="020B0604020202020204" pitchFamily="34" charset="0"/>
              </a:rPr>
              <a:t> Bom Bo… Sau 1975,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Sở</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xuân</a:t>
            </a:r>
            <a:r>
              <a:rPr lang="en-US" sz="3000" dirty="0">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Bức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xuân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vườn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bốn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cửa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1978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Văn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(2005).</a:t>
            </a:r>
          </a:p>
        </p:txBody>
      </p:sp>
      <p:sp>
        <p:nvSpPr>
          <p:cNvPr id="6" name="TextBox 14">
            <a:extLst>
              <a:ext uri="{FF2B5EF4-FFF2-40B4-BE49-F238E27FC236}">
                <a16:creationId xmlns:a16="http://schemas.microsoft.com/office/drawing/2014/main" id="{8D70552A-6544-1B4E-EFCF-C95DECA4E1BE}"/>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4" name="Picture 3">
            <a:extLst>
              <a:ext uri="{FF2B5EF4-FFF2-40B4-BE49-F238E27FC236}">
                <a16:creationId xmlns:a16="http://schemas.microsoft.com/office/drawing/2014/main" id="{B1374097-9EBE-2AAA-5363-59772791D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43" y="2968268"/>
            <a:ext cx="4629857" cy="6421612"/>
          </a:xfrm>
          <a:prstGeom prst="rect">
            <a:avLst/>
          </a:prstGeom>
        </p:spPr>
      </p:pic>
    </p:spTree>
    <p:extLst>
      <p:ext uri="{BB962C8B-B14F-4D97-AF65-F5344CB8AC3E}">
        <p14:creationId xmlns:p14="http://schemas.microsoft.com/office/powerpoint/2010/main" val="152208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A911BC9E-1C78-3B89-C6C4-3FAB459A1577}"/>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0B7FEC0-3D10-ACA2-8124-9B28FA063553}"/>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38EC34-8C15-695D-7D23-0F06EB7FD9B2}"/>
              </a:ext>
            </a:extLst>
          </p:cNvPr>
          <p:cNvCxnSpPr>
            <a:cxnSpLocks/>
          </p:cNvCxnSpPr>
          <p:nvPr/>
        </p:nvCxnSpPr>
        <p:spPr>
          <a:xfrm>
            <a:off x="8153400" y="1028700"/>
            <a:ext cx="10134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CD2EECE-9607-1306-8240-C063817DB154}"/>
              </a:ext>
            </a:extLst>
          </p:cNvPr>
          <p:cNvSpPr txBox="1"/>
          <p:nvPr/>
        </p:nvSpPr>
        <p:spPr>
          <a:xfrm>
            <a:off x="4971663" y="1450470"/>
            <a:ext cx="12955002"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TRỊNH CÔNG SƠN</a:t>
            </a:r>
          </a:p>
          <a:p>
            <a:pPr algn="ctr"/>
            <a:r>
              <a:rPr lang="en-US" sz="2400" b="1" dirty="0">
                <a:solidFill>
                  <a:srgbClr val="0070C0"/>
                </a:solidFill>
                <a:latin typeface="Cambria" panose="02040503050406030204" pitchFamily="18" charset="0"/>
                <a:ea typeface="Cambria" panose="02040503050406030204" pitchFamily="18" charset="0"/>
              </a:rPr>
              <a:t>(1928 - 2001)</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Nhạc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223FF668-F0FB-5CF4-76AC-5BFA9D00AE85}"/>
              </a:ext>
            </a:extLst>
          </p:cNvPr>
          <p:cNvSpPr/>
          <p:nvPr/>
        </p:nvSpPr>
        <p:spPr>
          <a:xfrm>
            <a:off x="5410200" y="3750683"/>
            <a:ext cx="12725400" cy="516717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coi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nằm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đĩa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trăm</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khúc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ca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30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4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1975,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gọi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ủng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Việt Nam.</a:t>
            </a:r>
          </a:p>
        </p:txBody>
      </p:sp>
      <p:sp>
        <p:nvSpPr>
          <p:cNvPr id="6" name="TextBox 14">
            <a:extLst>
              <a:ext uri="{FF2B5EF4-FFF2-40B4-BE49-F238E27FC236}">
                <a16:creationId xmlns:a16="http://schemas.microsoft.com/office/drawing/2014/main" id="{520C93E8-5938-AE27-55B1-72E5375E61A5}"/>
              </a:ext>
            </a:extLst>
          </p:cNvPr>
          <p:cNvSpPr txBox="1"/>
          <p:nvPr/>
        </p:nvSpPr>
        <p:spPr>
          <a:xfrm>
            <a:off x="-762000" y="395410"/>
            <a:ext cx="10058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IV. Văn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hóa</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nghệ</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thuật</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5" name="Picture 4">
            <a:extLst>
              <a:ext uri="{FF2B5EF4-FFF2-40B4-BE49-F238E27FC236}">
                <a16:creationId xmlns:a16="http://schemas.microsoft.com/office/drawing/2014/main" id="{4CB57FB0-7CED-EEFA-D206-29AFE192E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35" y="2628900"/>
            <a:ext cx="4799179" cy="5447068"/>
          </a:xfrm>
          <a:prstGeom prst="rect">
            <a:avLst/>
          </a:prstGeom>
        </p:spPr>
      </p:pic>
    </p:spTree>
    <p:extLst>
      <p:ext uri="{BB962C8B-B14F-4D97-AF65-F5344CB8AC3E}">
        <p14:creationId xmlns:p14="http://schemas.microsoft.com/office/powerpoint/2010/main" val="662527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7FF51F18-6DA6-1BFF-4676-6C15C0C9C4A9}"/>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4C748ED-3463-AD76-3296-5C672B19BB6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50EA1C-D86B-B1D7-12E7-E6936682C135}"/>
              </a:ext>
            </a:extLst>
          </p:cNvPr>
          <p:cNvCxnSpPr>
            <a:cxnSpLocks/>
          </p:cNvCxnSpPr>
          <p:nvPr/>
        </p:nvCxnSpPr>
        <p:spPr>
          <a:xfrm>
            <a:off x="11201400" y="1028700"/>
            <a:ext cx="7086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62E544-DA0A-045B-62A8-33BAD94EE480}"/>
              </a:ext>
            </a:extLst>
          </p:cNvPr>
          <p:cNvSpPr txBox="1"/>
          <p:nvPr/>
        </p:nvSpPr>
        <p:spPr>
          <a:xfrm>
            <a:off x="4971663" y="1450470"/>
            <a:ext cx="12955002" cy="230832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BÁ</a:t>
            </a:r>
          </a:p>
          <a:p>
            <a:pPr algn="ctr"/>
            <a:r>
              <a:rPr lang="en-US" sz="2400" b="1" dirty="0">
                <a:latin typeface="Cambria" panose="02040503050406030204" pitchFamily="18" charset="0"/>
                <a:ea typeface="Cambria" panose="02040503050406030204" pitchFamily="18" charset="0"/>
              </a:rPr>
              <a:t>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Lực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Bưu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điện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 Nguyên </a:t>
            </a:r>
            <a:r>
              <a:rPr lang="en-US" sz="2400" b="1" dirty="0" err="1">
                <a:latin typeface="Cambria" panose="02040503050406030204" pitchFamily="18" charset="0"/>
                <a:ea typeface="Cambria" panose="02040503050406030204" pitchFamily="18" charset="0"/>
              </a:rPr>
              <a:t>Tổng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Tổng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công</a:t>
            </a:r>
            <a:r>
              <a:rPr lang="en-US" sz="2400" b="1" dirty="0">
                <a:latin typeface="Cambria" panose="02040503050406030204" pitchFamily="18" charset="0"/>
                <a:ea typeface="Cambria" panose="02040503050406030204" pitchFamily="18" charset="0"/>
              </a:rPr>
              <a:t> ty </a:t>
            </a:r>
            <a:r>
              <a:rPr lang="en-US" sz="2400" b="1" dirty="0" err="1">
                <a:latin typeface="Cambria" panose="02040503050406030204" pitchFamily="18" charset="0"/>
                <a:ea typeface="Cambria" panose="02040503050406030204" pitchFamily="18" charset="0"/>
              </a:rPr>
              <a:t>Bưu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viễn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thông</a:t>
            </a:r>
            <a:r>
              <a:rPr lang="en-US" sz="2400" b="1" dirty="0">
                <a:latin typeface="Cambria" panose="02040503050406030204" pitchFamily="18" charset="0"/>
                <a:ea typeface="Cambria" panose="02040503050406030204" pitchFamily="18" charset="0"/>
              </a:rPr>
              <a:t> Việt Nam</a:t>
            </a:r>
            <a:endParaRPr lang="en-US" sz="2400" b="1" dirty="0">
              <a:solidFill>
                <a:srgbClr val="0070C0"/>
              </a:solidFill>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F0A3FC82-288F-2FDA-5AC6-5C3F0078141E}"/>
              </a:ext>
            </a:extLst>
          </p:cNvPr>
          <p:cNvSpPr/>
          <p:nvPr/>
        </p:nvSpPr>
        <p:spPr>
          <a:xfrm>
            <a:off x="6324600" y="4991099"/>
            <a:ext cx="11811000" cy="3926761"/>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nghĩ</a:t>
            </a:r>
            <a:r>
              <a:rPr lang="en-US" sz="3000" dirty="0">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dám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lắp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a:t>
            </a:r>
            <a:r>
              <a:rPr lang="en-US" sz="3000" dirty="0">
                <a:latin typeface="Arial" panose="020B0604020202020204" pitchFamily="34" charset="0"/>
                <a:cs typeface="Arial" panose="020B0604020202020204" pitchFamily="34" charset="0"/>
              </a:rPr>
              <a:t> sang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a:t>
            </a:r>
          </a:p>
        </p:txBody>
      </p:sp>
      <p:sp>
        <p:nvSpPr>
          <p:cNvPr id="6" name="TextBox 14">
            <a:extLst>
              <a:ext uri="{FF2B5EF4-FFF2-40B4-BE49-F238E27FC236}">
                <a16:creationId xmlns:a16="http://schemas.microsoft.com/office/drawing/2014/main" id="{FDFFABFA-C7BD-575D-5807-3C8FEF4300F5}"/>
              </a:ext>
            </a:extLst>
          </p:cNvPr>
          <p:cNvSpPr txBox="1"/>
          <p:nvPr/>
        </p:nvSpPr>
        <p:spPr>
          <a:xfrm>
            <a:off x="304800" y="395410"/>
            <a:ext cx="110490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Báo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Truyền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thông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4" name="Picture 3">
            <a:extLst>
              <a:ext uri="{FF2B5EF4-FFF2-40B4-BE49-F238E27FC236}">
                <a16:creationId xmlns:a16="http://schemas.microsoft.com/office/drawing/2014/main" id="{2FC542FA-BC9E-5115-B720-6F8671C33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95040"/>
            <a:ext cx="4800600" cy="5866334"/>
          </a:xfrm>
          <a:prstGeom prst="rect">
            <a:avLst/>
          </a:prstGeom>
        </p:spPr>
      </p:pic>
    </p:spTree>
    <p:extLst>
      <p:ext uri="{BB962C8B-B14F-4D97-AF65-F5344CB8AC3E}">
        <p14:creationId xmlns:p14="http://schemas.microsoft.com/office/powerpoint/2010/main" val="893147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D025FA7C-81EF-0FD0-4529-B064D8ED2681}"/>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5CC9BA69-6184-8F6B-4D55-04FFA5121B60}"/>
              </a:ext>
            </a:extLst>
          </p:cNvPr>
          <p:cNvSpPr/>
          <p:nvPr/>
        </p:nvSpPr>
        <p:spPr>
          <a:xfrm>
            <a:off x="6324599" y="4381500"/>
            <a:ext cx="11619271" cy="506729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sau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vừa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ở Trung </a:t>
            </a:r>
            <a:r>
              <a:rPr lang="en-US" sz="3000" dirty="0" err="1">
                <a:latin typeface="Arial" panose="020B0604020202020204" pitchFamily="34" charset="0"/>
                <a:cs typeface="Arial" panose="020B0604020202020204" pitchFamily="34" charset="0"/>
              </a:rPr>
              <a:t>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vừa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ủy</a:t>
            </a:r>
            <a:r>
              <a:rPr lang="en-US" sz="3000" dirty="0">
                <a:latin typeface="Arial" panose="020B0604020202020204" pitchFamily="34" charset="0"/>
                <a:cs typeface="Arial" panose="020B0604020202020204" pitchFamily="34" charset="0"/>
              </a:rPr>
              <a:t> Võ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Kiệt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rào</a:t>
            </a:r>
            <a:r>
              <a:rPr lang="en-US" sz="3000" dirty="0">
                <a:latin typeface="Arial" panose="020B0604020202020204" pitchFamily="34" charset="0"/>
                <a:cs typeface="Arial" panose="020B0604020202020204" pitchFamily="34" charset="0"/>
              </a:rPr>
              <a:t>, bung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khoan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nhượng</a:t>
            </a:r>
            <a:r>
              <a:rPr lang="en-US" sz="3000" dirty="0">
                <a:latin typeface="Arial" panose="020B0604020202020204" pitchFamily="34" charset="0"/>
                <a:cs typeface="Arial" panose="020B0604020202020204" pitchFamily="34" charset="0"/>
              </a:rPr>
              <a:t> ý </a:t>
            </a:r>
            <a:r>
              <a:rPr lang="en-US" sz="3000" dirty="0" err="1">
                <a:latin typeface="Arial" panose="020B0604020202020204" pitchFamily="34" charset="0"/>
                <a:cs typeface="Arial" panose="020B0604020202020204" pitchFamily="34" charset="0"/>
              </a:rPr>
              <a:t>thức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tưởng</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hậu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liêu</a:t>
            </a:r>
            <a:r>
              <a:rPr lang="en-US" sz="3000" dirty="0">
                <a:latin typeface="Arial" panose="020B0604020202020204" pitchFamily="34" charset="0"/>
                <a:cs typeface="Arial" panose="020B0604020202020204" pitchFamily="34" charset="0"/>
              </a:rPr>
              <a:t> bao </a:t>
            </a:r>
            <a:r>
              <a:rPr lang="en-US" sz="3000" dirty="0" err="1">
                <a:latin typeface="Arial" panose="020B0604020202020204" pitchFamily="34" charset="0"/>
                <a:cs typeface="Arial" panose="020B0604020202020204" pitchFamily="34" charset="0"/>
              </a:rPr>
              <a:t>cấp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chăm</a:t>
            </a:r>
            <a:r>
              <a:rPr lang="en-US" sz="3000" dirty="0">
                <a:latin typeface="Arial" panose="020B0604020202020204" pitchFamily="34" charset="0"/>
                <a:cs typeface="Arial" panose="020B0604020202020204" pitchFamily="34" charset="0"/>
              </a:rPr>
              <a:t> lo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Thành Đoàn,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báo</a:t>
            </a:r>
            <a:r>
              <a:rPr lang="en-US" sz="3000" dirty="0">
                <a:latin typeface="Arial" panose="020B0604020202020204" pitchFamily="34" charset="0"/>
                <a:cs typeface="Arial" panose="020B0604020202020204" pitchFamily="34" charset="0"/>
              </a:rPr>
              <a:t> Thanh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Trẻ</a:t>
            </a:r>
            <a:r>
              <a:rPr lang="en-US" sz="3000" dirty="0">
                <a:latin typeface="Arial" panose="020B0604020202020204" pitchFamily="34" charset="0"/>
                <a:cs typeface="Arial" panose="020B0604020202020204" pitchFamily="34" charset="0"/>
              </a:rPr>
              <a:t>, Trường Đoàn…</a:t>
            </a:r>
          </a:p>
        </p:txBody>
      </p:sp>
      <p:sp>
        <p:nvSpPr>
          <p:cNvPr id="2" name="TextBox 1">
            <a:extLst>
              <a:ext uri="{FF2B5EF4-FFF2-40B4-BE49-F238E27FC236}">
                <a16:creationId xmlns:a16="http://schemas.microsoft.com/office/drawing/2014/main" id="{0540AF02-B96E-F5D2-9447-DC6DBC931843}"/>
              </a:ext>
            </a:extLst>
          </p:cNvPr>
          <p:cNvSpPr txBox="1"/>
          <p:nvPr/>
        </p:nvSpPr>
        <p:spPr>
          <a:xfrm>
            <a:off x="5105399" y="1450470"/>
            <a:ext cx="12821265" cy="267765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BẠCH ĐẰNG</a:t>
            </a:r>
          </a:p>
          <a:p>
            <a:pPr algn="ctr"/>
            <a:r>
              <a:rPr lang="en-US" sz="2400" b="1" dirty="0">
                <a:solidFill>
                  <a:srgbClr val="0070C0"/>
                </a:solidFill>
                <a:latin typeface="Cambria" panose="02040503050406030204" pitchFamily="18" charset="0"/>
                <a:ea typeface="Cambria" panose="02040503050406030204" pitchFamily="18" charset="0"/>
              </a:rPr>
              <a:t>(1926 - 2007)</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Sài</a:t>
            </a:r>
            <a:r>
              <a:rPr lang="en-US" sz="2400" b="1" dirty="0">
                <a:latin typeface="Cambria" panose="02040503050406030204" pitchFamily="18" charset="0"/>
                <a:ea typeface="Cambria" panose="02040503050406030204" pitchFamily="18" charset="0"/>
              </a:rPr>
              <a:t> Gòn - Gia Định,</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Ban </a:t>
            </a:r>
            <a:r>
              <a:rPr lang="en-US" sz="2400" b="1" dirty="0" err="1">
                <a:latin typeface="Cambria" panose="02040503050406030204" pitchFamily="18" charset="0"/>
                <a:ea typeface="Cambria" panose="02040503050406030204" pitchFamily="18" charset="0"/>
              </a:rPr>
              <a:t>Tuyên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huấn</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Cục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miền</a:t>
            </a:r>
            <a:r>
              <a:rPr lang="en-US" sz="2400" b="1" dirty="0">
                <a:latin typeface="Cambria" panose="02040503050406030204" pitchFamily="18" charset="0"/>
                <a:ea typeface="Cambria" panose="02040503050406030204" pitchFamily="18" charset="0"/>
              </a:rPr>
              <a:t> Nam,</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cứu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văn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thơ</a:t>
            </a:r>
            <a:endParaRPr lang="en-US" sz="24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E786ADB-6699-F69F-725F-EBF34A553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55" y="2445968"/>
            <a:ext cx="5145445" cy="7193332"/>
          </a:xfrm>
          <a:prstGeom prst="rect">
            <a:avLst/>
          </a:prstGeom>
        </p:spPr>
      </p:pic>
      <p:cxnSp>
        <p:nvCxnSpPr>
          <p:cNvPr id="8" name="Straight Connector 7">
            <a:extLst>
              <a:ext uri="{FF2B5EF4-FFF2-40B4-BE49-F238E27FC236}">
                <a16:creationId xmlns:a16="http://schemas.microsoft.com/office/drawing/2014/main" id="{101E6376-9A11-6A40-EB5F-E474B1E2D5D7}"/>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4A50936-1119-2429-D303-305F11892D28}"/>
              </a:ext>
            </a:extLst>
          </p:cNvPr>
          <p:cNvCxnSpPr>
            <a:cxnSpLocks/>
          </p:cNvCxnSpPr>
          <p:nvPr/>
        </p:nvCxnSpPr>
        <p:spPr>
          <a:xfrm>
            <a:off x="11201400" y="1028700"/>
            <a:ext cx="7086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0" name="TextBox 14">
            <a:extLst>
              <a:ext uri="{FF2B5EF4-FFF2-40B4-BE49-F238E27FC236}">
                <a16:creationId xmlns:a16="http://schemas.microsoft.com/office/drawing/2014/main" id="{E2F12CEA-FA37-008E-DC90-0B2BF5FD7CE2}"/>
              </a:ext>
            </a:extLst>
          </p:cNvPr>
          <p:cNvSpPr txBox="1"/>
          <p:nvPr/>
        </p:nvSpPr>
        <p:spPr>
          <a:xfrm>
            <a:off x="304800" y="395410"/>
            <a:ext cx="110490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Báo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Truyền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thông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Tree>
    <p:extLst>
      <p:ext uri="{BB962C8B-B14F-4D97-AF65-F5344CB8AC3E}">
        <p14:creationId xmlns:p14="http://schemas.microsoft.com/office/powerpoint/2010/main" val="962140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FF4E45A-A938-DBB0-770D-3AC929CDD248}"/>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7CB9A9BD-531A-BD64-C6B7-F3F39B77F9B7}"/>
              </a:ext>
            </a:extLst>
          </p:cNvPr>
          <p:cNvSpPr/>
          <p:nvPr/>
        </p:nvSpPr>
        <p:spPr>
          <a:xfrm>
            <a:off x="5943600" y="3924300"/>
            <a:ext cx="12000271" cy="596728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Phạm </a:t>
            </a:r>
            <a:r>
              <a:rPr lang="en-US" sz="3000" dirty="0" err="1">
                <a:latin typeface="Arial" panose="020B0604020202020204" pitchFamily="34" charset="0"/>
                <a:cs typeface="Arial" panose="020B0604020202020204" pitchFamily="34" charset="0"/>
              </a:rPr>
              <a:t>Khắc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quay </a:t>
            </a:r>
            <a:r>
              <a:rPr lang="en-US" sz="3000" dirty="0" err="1">
                <a:latin typeface="Arial" panose="020B0604020202020204" pitchFamily="34" charset="0"/>
                <a:cs typeface="Arial" panose="020B0604020202020204" pitchFamily="34" charset="0"/>
              </a:rPr>
              <a:t>phim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phim</a:t>
            </a:r>
            <a:r>
              <a:rPr lang="en-US" sz="3000" dirty="0">
                <a:latin typeface="Arial" panose="020B0604020202020204" pitchFamily="34" charset="0"/>
                <a:cs typeface="Arial" panose="020B0604020202020204" pitchFamily="34" charset="0"/>
              </a:rPr>
              <a:t> TFS do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gây</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vang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Đông Nam Á.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phim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chảy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cảnh</a:t>
            </a:r>
            <a:r>
              <a:rPr lang="en-US" sz="3000" dirty="0">
                <a:latin typeface="Arial" panose="020B0604020202020204" pitchFamily="34" charset="0"/>
                <a:cs typeface="Arial" panose="020B0604020202020204" pitchFamily="34" charset="0"/>
              </a:rPr>
              <a:t> quay </a:t>
            </a:r>
            <a:r>
              <a:rPr lang="en-US" sz="3000" dirty="0" err="1">
                <a:latin typeface="Arial" panose="020B0604020202020204" pitchFamily="34" charset="0"/>
                <a:cs typeface="Arial" panose="020B0604020202020204" pitchFamily="34" charset="0"/>
              </a:rPr>
              <a:t>tuyệt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đẹp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6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chảy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đạp</a:t>
            </a:r>
            <a:r>
              <a:rPr lang="en-US" sz="3000" dirty="0">
                <a:latin typeface="Arial" panose="020B0604020202020204" pitchFamily="34" charset="0"/>
                <a:cs typeface="Arial" panose="020B0604020202020204" pitchFamily="34" charset="0"/>
              </a:rPr>
              <a:t>) TP.HCM.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hằng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ý </a:t>
            </a:r>
            <a:r>
              <a:rPr lang="en-US" sz="3000" dirty="0" err="1">
                <a:latin typeface="Arial" panose="020B0604020202020204" pitchFamily="34" charset="0"/>
                <a:cs typeface="Arial" panose="020B0604020202020204" pitchFamily="34" charset="0"/>
              </a:rPr>
              <a:t>nghĩa</a:t>
            </a:r>
            <a:r>
              <a:rPr lang="en-US" sz="3000" dirty="0">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55699A79-38E8-3267-2278-63CB81FEF3A1}"/>
              </a:ext>
            </a:extLst>
          </p:cNvPr>
          <p:cNvSpPr txBox="1"/>
          <p:nvPr/>
        </p:nvSpPr>
        <p:spPr>
          <a:xfrm>
            <a:off x="5105399" y="1450470"/>
            <a:ext cx="12821265"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PHẠM KHẮC</a:t>
            </a:r>
          </a:p>
          <a:p>
            <a:pPr algn="ctr"/>
            <a:r>
              <a:rPr lang="en-US" sz="2400" b="1" dirty="0">
                <a:solidFill>
                  <a:srgbClr val="0070C0"/>
                </a:solidFill>
                <a:latin typeface="Cambria" panose="02040503050406030204" pitchFamily="18" charset="0"/>
                <a:ea typeface="Cambria" panose="02040503050406030204" pitchFamily="18" charset="0"/>
              </a:rPr>
              <a:t>(1939 - 2007)</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Nghệ</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Đài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Truyền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hình</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7786869-BF0A-0655-EF7B-6BC7379A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22" y="3065327"/>
            <a:ext cx="4444180" cy="6826260"/>
          </a:xfrm>
          <a:prstGeom prst="rect">
            <a:avLst/>
          </a:prstGeom>
        </p:spPr>
      </p:pic>
      <p:cxnSp>
        <p:nvCxnSpPr>
          <p:cNvPr id="13" name="Straight Connector 12">
            <a:extLst>
              <a:ext uri="{FF2B5EF4-FFF2-40B4-BE49-F238E27FC236}">
                <a16:creationId xmlns:a16="http://schemas.microsoft.com/office/drawing/2014/main" id="{27926FE7-2229-F007-23BE-2AB8E5211176}"/>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F9FB6D-993B-9505-7C2A-C7A60D29D37E}"/>
              </a:ext>
            </a:extLst>
          </p:cNvPr>
          <p:cNvCxnSpPr>
            <a:cxnSpLocks/>
          </p:cNvCxnSpPr>
          <p:nvPr/>
        </p:nvCxnSpPr>
        <p:spPr>
          <a:xfrm>
            <a:off x="11201400" y="1028700"/>
            <a:ext cx="70866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6FD05B-CE28-A795-4BDA-1A7C292D0702}"/>
              </a:ext>
            </a:extLst>
          </p:cNvPr>
          <p:cNvSpPr txBox="1"/>
          <p:nvPr/>
        </p:nvSpPr>
        <p:spPr>
          <a:xfrm>
            <a:off x="304800" y="395410"/>
            <a:ext cx="110490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Báo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Truyền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thông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Tree>
    <p:extLst>
      <p:ext uri="{BB962C8B-B14F-4D97-AF65-F5344CB8AC3E}">
        <p14:creationId xmlns:p14="http://schemas.microsoft.com/office/powerpoint/2010/main" val="1987677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C167BDD-C660-8FF9-64F9-8C1B47765B4C}"/>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7A1FCAF4-95E5-3977-7EB6-844FD0E55794}"/>
              </a:ext>
            </a:extLst>
          </p:cNvPr>
          <p:cNvSpPr/>
          <p:nvPr/>
        </p:nvSpPr>
        <p:spPr>
          <a:xfrm>
            <a:off x="5334000" y="4381500"/>
            <a:ext cx="12686071" cy="56388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trận </a:t>
            </a:r>
            <a:r>
              <a:rPr lang="en-US" sz="3000" dirty="0" err="1">
                <a:latin typeface="Arial" panose="020B0604020202020204" pitchFamily="34" charset="0"/>
                <a:cs typeface="Arial" panose="020B0604020202020204" pitchFamily="34" charset="0"/>
              </a:rPr>
              <a:t>phân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doanh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kỳ</a:t>
            </a:r>
            <a:r>
              <a:rPr lang="en-US" sz="3000" dirty="0">
                <a:latin typeface="Arial" panose="020B0604020202020204" pitchFamily="34" charset="0"/>
                <a:cs typeface="Arial" panose="020B0604020202020204" pitchFamily="34" charset="0"/>
              </a:rPr>
              <a:t> bao </a:t>
            </a:r>
            <a:r>
              <a:rPr lang="en-US" sz="3000" dirty="0" err="1">
                <a:latin typeface="Arial" panose="020B0604020202020204" pitchFamily="34" charset="0"/>
                <a:cs typeface="Arial" panose="020B0604020202020204" pitchFamily="34" charset="0"/>
              </a:rPr>
              <a:t>cấp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doanh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0E3358B2-8C92-8AA9-9A78-34342801DF5D}"/>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5A653F-6393-92C5-86FB-C6C49F9CE450}"/>
              </a:ext>
            </a:extLst>
          </p:cNvPr>
          <p:cNvCxnSpPr>
            <a:cxnSpLocks/>
          </p:cNvCxnSpPr>
          <p:nvPr/>
        </p:nvCxnSpPr>
        <p:spPr>
          <a:xfrm>
            <a:off x="6934200" y="1028700"/>
            <a:ext cx="11353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826ABC-4429-6267-E4A1-8ACC6E860AE8}"/>
              </a:ext>
            </a:extLst>
          </p:cNvPr>
          <p:cNvSpPr txBox="1"/>
          <p:nvPr/>
        </p:nvSpPr>
        <p:spPr>
          <a:xfrm>
            <a:off x="304800" y="395410"/>
            <a:ext cx="6629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Kinh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6" name="TextBox 5">
            <a:extLst>
              <a:ext uri="{FF2B5EF4-FFF2-40B4-BE49-F238E27FC236}">
                <a16:creationId xmlns:a16="http://schemas.microsoft.com/office/drawing/2014/main" id="{9BD68401-DEF6-0FF0-8346-50A1564DDC63}"/>
              </a:ext>
            </a:extLst>
          </p:cNvPr>
          <p:cNvSpPr txBox="1"/>
          <p:nvPr/>
        </p:nvSpPr>
        <p:spPr>
          <a:xfrm>
            <a:off x="5638799" y="1409700"/>
            <a:ext cx="12287865" cy="276998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THỊ RÁO</a:t>
            </a:r>
          </a:p>
          <a:p>
            <a:pPr algn="ctr"/>
            <a:r>
              <a:rPr lang="en-US" sz="3000" b="1" i="1" dirty="0">
                <a:solidFill>
                  <a:srgbClr val="FF0000"/>
                </a:solidFill>
                <a:latin typeface="Cambria" panose="02040503050406030204" pitchFamily="18" charset="0"/>
                <a:ea typeface="Cambria" panose="02040503050406030204" pitchFamily="18" charset="0"/>
              </a:rPr>
              <a:t>Ba </a:t>
            </a:r>
            <a:r>
              <a:rPr lang="en-US" sz="3000" b="1" i="1" dirty="0" err="1">
                <a:solidFill>
                  <a:srgbClr val="FF0000"/>
                </a:solidFill>
                <a:latin typeface="Cambria" panose="02040503050406030204" pitchFamily="18" charset="0"/>
                <a:ea typeface="Cambria" panose="02040503050406030204" pitchFamily="18" charset="0"/>
              </a:rPr>
              <a:t>Thi</a:t>
            </a:r>
            <a:endParaRPr lang="en-US" sz="3000" b="1" i="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0070C0"/>
                </a:solidFill>
                <a:latin typeface="Cambria" panose="02040503050406030204" pitchFamily="18" charset="0"/>
                <a:ea typeface="Cambria" panose="02040503050406030204" pitchFamily="18" charset="0"/>
              </a:rPr>
              <a:t>(1922 - 2002)</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Công ty Kinh </a:t>
            </a:r>
            <a:r>
              <a:rPr lang="en-US" sz="2400" b="1" dirty="0" err="1">
                <a:latin typeface="Cambria" panose="02040503050406030204" pitchFamily="18" charset="0"/>
                <a:ea typeface="Cambria" panose="02040503050406030204" pitchFamily="18" charset="0"/>
              </a:rPr>
              <a:t>doanh</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Lương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DF4E5E2-6CDD-D372-1B0E-F50D1C2D5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29" y="3924300"/>
            <a:ext cx="4800600" cy="4454957"/>
          </a:xfrm>
          <a:prstGeom prst="rect">
            <a:avLst/>
          </a:prstGeom>
        </p:spPr>
      </p:pic>
    </p:spTree>
    <p:extLst>
      <p:ext uri="{BB962C8B-B14F-4D97-AF65-F5344CB8AC3E}">
        <p14:creationId xmlns:p14="http://schemas.microsoft.com/office/powerpoint/2010/main" val="382615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E63D190-26BA-67DF-E11C-83557AB449AC}"/>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E91F5A53-1BF9-696A-F8B1-A5AF5D0285B5}"/>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3717B12D-85A4-2C52-B4E7-C93FCCE98AC8}"/>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CEEFB7-50D6-5940-954A-9884D95CBB76}"/>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317F277-95AF-5A7E-735E-65E09AFB6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019300"/>
            <a:ext cx="4885192" cy="5867401"/>
          </a:xfrm>
          <a:prstGeom prst="rect">
            <a:avLst/>
          </a:prstGeom>
        </p:spPr>
      </p:pic>
      <p:sp>
        <p:nvSpPr>
          <p:cNvPr id="20" name="TextBox 19">
            <a:extLst>
              <a:ext uri="{FF2B5EF4-FFF2-40B4-BE49-F238E27FC236}">
                <a16:creationId xmlns:a16="http://schemas.microsoft.com/office/drawing/2014/main" id="{51C3C235-E782-08D6-FF79-371BE24AA25F}"/>
              </a:ext>
            </a:extLst>
          </p:cNvPr>
          <p:cNvSpPr txBox="1"/>
          <p:nvPr/>
        </p:nvSpPr>
        <p:spPr>
          <a:xfrm>
            <a:off x="6743700" y="1421305"/>
            <a:ext cx="10287000" cy="2800767"/>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VÕ VĂN KIỆT</a:t>
            </a:r>
          </a:p>
          <a:p>
            <a:pPr algn="ctr"/>
            <a:r>
              <a:rPr lang="en-US" sz="2600" b="1" dirty="0">
                <a:solidFill>
                  <a:srgbClr val="0070C0"/>
                </a:solidFill>
                <a:latin typeface="Cambria" panose="02040503050406030204" pitchFamily="18" charset="0"/>
                <a:ea typeface="Cambria" panose="02040503050406030204" pitchFamily="18" charset="0"/>
              </a:rPr>
              <a:t>(1922 – 2008)</a:t>
            </a:r>
          </a:p>
          <a:p>
            <a:pPr algn="ctr"/>
            <a:r>
              <a:rPr lang="en-US" sz="2600" b="1" dirty="0" err="1">
                <a:latin typeface="Cambria" panose="02040503050406030204" pitchFamily="18" charset="0"/>
                <a:ea typeface="Cambria" panose="02040503050406030204" pitchFamily="18" charset="0"/>
              </a:rPr>
              <a:t>Nguyên</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Ủy</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viên</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Bộ</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Chính</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trị</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nguyên</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Thủ</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tướng</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Chính</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phủ</a:t>
            </a:r>
            <a:endParaRPr lang="en-US" sz="2600" b="1" dirty="0">
              <a:latin typeface="Cambria" panose="02040503050406030204" pitchFamily="18" charset="0"/>
              <a:ea typeface="Cambria" panose="02040503050406030204" pitchFamily="18" charset="0"/>
            </a:endParaRPr>
          </a:p>
          <a:p>
            <a:pPr algn="ctr"/>
            <a:r>
              <a:rPr lang="en-US" sz="2600" b="1" dirty="0" err="1">
                <a:latin typeface="Cambria" panose="02040503050406030204" pitchFamily="18" charset="0"/>
                <a:ea typeface="Cambria" panose="02040503050406030204" pitchFamily="18" charset="0"/>
              </a:rPr>
              <a:t>nước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Cộng</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hòa</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Xã</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hội</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Chủ</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nghĩa</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Việt</a:t>
            </a:r>
            <a:r>
              <a:rPr lang="en-US" sz="2600" b="1" dirty="0">
                <a:latin typeface="Cambria" panose="02040503050406030204" pitchFamily="18" charset="0"/>
                <a:ea typeface="Cambria" panose="02040503050406030204" pitchFamily="18" charset="0"/>
              </a:rPr>
              <a:t> Nam, </a:t>
            </a:r>
            <a:r>
              <a:rPr lang="en-US" sz="2600" b="1" dirty="0" err="1">
                <a:latin typeface="Cambria" panose="02040503050406030204" pitchFamily="18" charset="0"/>
                <a:ea typeface="Cambria" panose="02040503050406030204" pitchFamily="18" charset="0"/>
              </a:rPr>
              <a:t>nguyên</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Bí</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thư</a:t>
            </a:r>
            <a:r>
              <a:rPr lang="en-US" sz="2600" b="1" dirty="0">
                <a:latin typeface="Cambria" panose="02040503050406030204" pitchFamily="18" charset="0"/>
                <a:ea typeface="Cambria" panose="02040503050406030204" pitchFamily="18" charset="0"/>
              </a:rPr>
              <a:t> Thành </a:t>
            </a:r>
            <a:r>
              <a:rPr lang="en-US" sz="2600" b="1" dirty="0" err="1">
                <a:latin typeface="Cambria" panose="02040503050406030204" pitchFamily="18" charset="0"/>
                <a:ea typeface="Cambria" panose="02040503050406030204" pitchFamily="18" charset="0"/>
              </a:rPr>
              <a:t>ủy</a:t>
            </a:r>
            <a:r>
              <a:rPr lang="en-US" sz="2600" b="1" dirty="0">
                <a:latin typeface="Cambria" panose="02040503050406030204" pitchFamily="18" charset="0"/>
                <a:ea typeface="Cambria" panose="02040503050406030204" pitchFamily="18" charset="0"/>
              </a:rPr>
              <a:t> Thành </a:t>
            </a:r>
            <a:r>
              <a:rPr lang="en-US" sz="2600" b="1" dirty="0" err="1">
                <a:latin typeface="Cambria" panose="02040503050406030204" pitchFamily="18" charset="0"/>
                <a:ea typeface="Cambria" panose="02040503050406030204" pitchFamily="18" charset="0"/>
              </a:rPr>
              <a:t>phố</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Hồ</a:t>
            </a:r>
            <a:r>
              <a:rPr lang="en-US" sz="2600" b="1" dirty="0">
                <a:latin typeface="Cambria" panose="02040503050406030204" pitchFamily="18" charset="0"/>
                <a:ea typeface="Cambria" panose="02040503050406030204" pitchFamily="18" charset="0"/>
              </a:rPr>
              <a:t> Chí Minh</a:t>
            </a:r>
            <a:endParaRPr lang="en-US" sz="2600" b="1" dirty="0">
              <a:solidFill>
                <a:srgbClr val="0070C0"/>
              </a:solidFill>
              <a:highlight>
                <a:srgbClr val="FFFF00"/>
              </a:highlight>
              <a:latin typeface="Cambria" panose="02040503050406030204" pitchFamily="18" charset="0"/>
              <a:ea typeface="Cambria" panose="02040503050406030204" pitchFamily="18" charset="0"/>
            </a:endParaRPr>
          </a:p>
        </p:txBody>
      </p:sp>
      <p:sp>
        <p:nvSpPr>
          <p:cNvPr id="21" name="Flowchart: Alternate Process 20">
            <a:extLst>
              <a:ext uri="{FF2B5EF4-FFF2-40B4-BE49-F238E27FC236}">
                <a16:creationId xmlns:a16="http://schemas.microsoft.com/office/drawing/2014/main" id="{89FE6F8C-3A60-3C9A-EEE0-F90E3F443C25}"/>
              </a:ext>
            </a:extLst>
          </p:cNvPr>
          <p:cNvSpPr/>
          <p:nvPr/>
        </p:nvSpPr>
        <p:spPr>
          <a:xfrm>
            <a:off x="5981700" y="4415399"/>
            <a:ext cx="11811000" cy="5494649"/>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811213" algn="just" fontAlgn="auto"/>
            <a:r>
              <a:rPr lang="en-US" sz="3000" dirty="0">
                <a:latin typeface="Arial" panose="020B0604020202020204" pitchFamily="34" charset="0"/>
                <a:cs typeface="Arial" panose="020B0604020202020204" pitchFamily="34" charset="0"/>
              </a:rPr>
              <a:t>Tiên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rào</a:t>
            </a:r>
            <a:r>
              <a:rPr lang="en-US" sz="3000" dirty="0">
                <a:latin typeface="Arial" panose="020B0604020202020204" pitchFamily="34" charset="0"/>
                <a:cs typeface="Arial" panose="020B0604020202020204" pitchFamily="34" charset="0"/>
              </a:rPr>
              <a:t>, bung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hoạch</a:t>
            </a:r>
            <a:r>
              <a:rPr lang="en-US" sz="3000" dirty="0">
                <a:latin typeface="Arial" panose="020B0604020202020204" pitchFamily="34" charset="0"/>
                <a:cs typeface="Arial" panose="020B0604020202020204" pitchFamily="34" charset="0"/>
              </a:rPr>
              <a:t> A, B, C </a:t>
            </a:r>
            <a:r>
              <a:rPr lang="en-US" sz="3000" dirty="0" err="1">
                <a:latin typeface="Arial" panose="020B0604020202020204" pitchFamily="34" charset="0"/>
                <a:cs typeface="Arial" panose="020B0604020202020204" pitchFamily="34" charset="0"/>
              </a:rPr>
              <a:t>khôi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hồi</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luận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lối</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1986.</a:t>
            </a:r>
          </a:p>
          <a:p>
            <a:pPr indent="722313" algn="just"/>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ty </a:t>
            </a:r>
            <a:r>
              <a:rPr lang="en-US" sz="3000" dirty="0" err="1">
                <a:latin typeface="Arial" panose="020B0604020202020204" pitchFamily="34" charset="0"/>
                <a:cs typeface="Arial" panose="020B0604020202020204" pitchFamily="34" charset="0"/>
              </a:rPr>
              <a:t>lương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Thanh </a:t>
            </a:r>
            <a:r>
              <a:rPr lang="en-US" sz="3000" dirty="0" err="1">
                <a:latin typeface="Arial" panose="020B0604020202020204" pitchFamily="34" charset="0"/>
                <a:cs typeface="Arial" panose="020B0604020202020204" pitchFamily="34" charset="0"/>
              </a:rPr>
              <a:t>niên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TP.HCM;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r>
              <a:rPr lang="en-US" sz="3000" dirty="0">
                <a:latin typeface="Arial" panose="020B0604020202020204" pitchFamily="34" charset="0"/>
                <a:cs typeface="Arial" panose="020B0604020202020204" pitchFamily="34" charset="0"/>
              </a:rPr>
              <a:t> 500 KV Bắc - Nam 1.500 km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2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chưa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bấy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giờ</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1727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53F83774-8188-CAC3-2E8F-9D143095EF56}"/>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AEAE68AB-BD44-2AE4-987C-871B302039F2}"/>
              </a:ext>
            </a:extLst>
          </p:cNvPr>
          <p:cNvSpPr/>
          <p:nvPr/>
        </p:nvSpPr>
        <p:spPr>
          <a:xfrm>
            <a:off x="5410200" y="4000500"/>
            <a:ext cx="12686071" cy="5410198"/>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800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Các </a:t>
            </a:r>
            <a:r>
              <a:rPr lang="en-US" sz="3000" dirty="0" err="1">
                <a:latin typeface="Arial" panose="020B0604020202020204" pitchFamily="34" charset="0"/>
                <a:cs typeface="Arial" panose="020B0604020202020204" pitchFamily="34" charset="0"/>
              </a:rPr>
              <a:t>sáng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bao </a:t>
            </a:r>
            <a:r>
              <a:rPr lang="en-US" sz="3000" dirty="0" err="1">
                <a:latin typeface="Arial" panose="020B0604020202020204" pitchFamily="34" charset="0"/>
                <a:cs typeface="Arial" panose="020B0604020202020204" pitchFamily="34" charset="0"/>
              </a:rPr>
              <a:t>gồm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logistics, </a:t>
            </a:r>
            <a:r>
              <a:rPr lang="en-US" sz="3000" dirty="0" err="1">
                <a:latin typeface="Arial" panose="020B0604020202020204" pitchFamily="34" charset="0"/>
                <a:cs typeface="Arial" panose="020B0604020202020204" pitchFamily="34" charset="0"/>
              </a:rPr>
              <a:t>tăng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cường</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mại</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12B93214-B7F2-84F2-5A28-ED9C07FE4DD1}"/>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733413-2720-96F3-2498-5AA1484BD826}"/>
              </a:ext>
            </a:extLst>
          </p:cNvPr>
          <p:cNvCxnSpPr>
            <a:cxnSpLocks/>
          </p:cNvCxnSpPr>
          <p:nvPr/>
        </p:nvCxnSpPr>
        <p:spPr>
          <a:xfrm>
            <a:off x="6934200" y="1028700"/>
            <a:ext cx="11353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54B451-58FD-3531-F805-CC5268F63909}"/>
              </a:ext>
            </a:extLst>
          </p:cNvPr>
          <p:cNvSpPr txBox="1"/>
          <p:nvPr/>
        </p:nvSpPr>
        <p:spPr>
          <a:xfrm>
            <a:off x="304800" y="395410"/>
            <a:ext cx="6629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Kinh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6" name="TextBox 5">
            <a:extLst>
              <a:ext uri="{FF2B5EF4-FFF2-40B4-BE49-F238E27FC236}">
                <a16:creationId xmlns:a16="http://schemas.microsoft.com/office/drawing/2014/main" id="{CDC76936-3DF0-490A-0630-3BC9FF4171E1}"/>
              </a:ext>
            </a:extLst>
          </p:cNvPr>
          <p:cNvSpPr txBox="1"/>
          <p:nvPr/>
        </p:nvSpPr>
        <p:spPr>
          <a:xfrm>
            <a:off x="5638799" y="1409700"/>
            <a:ext cx="12287865" cy="193899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TÔN THỌ KHƯƠNG</a:t>
            </a:r>
          </a:p>
          <a:p>
            <a:pPr algn="ctr"/>
            <a:r>
              <a:rPr lang="en-US" sz="2400" b="1">
                <a:solidFill>
                  <a:srgbClr val="0070C0"/>
                </a:solidFill>
                <a:latin typeface="Cambria" panose="02040503050406030204" pitchFamily="18" charset="0"/>
                <a:ea typeface="Cambria" panose="02040503050406030204" pitchFamily="18" charset="0"/>
              </a:rPr>
              <a:t>(1925 </a:t>
            </a:r>
            <a:r>
              <a:rPr lang="en-US" sz="2400" b="1" dirty="0">
                <a:solidFill>
                  <a:srgbClr val="0070C0"/>
                </a:solidFill>
                <a:latin typeface="Cambria" panose="02040503050406030204" pitchFamily="18" charset="0"/>
                <a:ea typeface="Cambria" panose="02040503050406030204" pitchFamily="18" charset="0"/>
              </a:rPr>
              <a:t>- 2007)</a:t>
            </a:r>
            <a:endParaRPr lang="en-US" sz="24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Hoa </a:t>
            </a:r>
            <a:r>
              <a:rPr lang="en-US" sz="2400" b="1" dirty="0" err="1">
                <a:latin typeface="Cambria" panose="02040503050406030204" pitchFamily="18" charset="0"/>
                <a:ea typeface="Cambria" panose="02040503050406030204" pitchFamily="18" charset="0"/>
              </a:rPr>
              <a:t>tiêu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Sài</a:t>
            </a:r>
            <a:r>
              <a:rPr lang="en-US" sz="2400" b="1" dirty="0">
                <a:latin typeface="Cambria" panose="02040503050406030204" pitchFamily="18" charset="0"/>
                <a:ea typeface="Cambria" panose="02040503050406030204" pitchFamily="18" charset="0"/>
              </a:rPr>
              <a:t> Gòn (1975-1991)</a:t>
            </a:r>
            <a:endParaRPr lang="en-US" sz="24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80057E-3396-9318-9516-CEB1F6A1F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735234"/>
            <a:ext cx="4827639" cy="6174014"/>
          </a:xfrm>
          <a:prstGeom prst="rect">
            <a:avLst/>
          </a:prstGeom>
        </p:spPr>
      </p:pic>
    </p:spTree>
    <p:extLst>
      <p:ext uri="{BB962C8B-B14F-4D97-AF65-F5344CB8AC3E}">
        <p14:creationId xmlns:p14="http://schemas.microsoft.com/office/powerpoint/2010/main" val="927831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CEB25F5-8363-C296-AE9C-048697B5D310}"/>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8EB36AB5-AA61-4302-07B7-040CEC8A20E2}"/>
              </a:ext>
            </a:extLst>
          </p:cNvPr>
          <p:cNvSpPr/>
          <p:nvPr/>
        </p:nvSpPr>
        <p:spPr>
          <a:xfrm>
            <a:off x="5181600" y="4076703"/>
            <a:ext cx="12914671" cy="601979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50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rõ</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nét</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kịp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thời</a:t>
            </a:r>
            <a:r>
              <a:rPr lang="en-US" sz="3000" dirty="0">
                <a:latin typeface="Arial" panose="020B0604020202020204" pitchFamily="34" charset="0"/>
                <a:cs typeface="Arial" panose="020B0604020202020204" pitchFamily="34" charset="0"/>
              </a:rPr>
              <a:t>. Các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khoa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bố</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nâng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bè</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68D0EB7E-6B7A-61E9-7BD7-0AEDC7E10237}"/>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737748-2935-537B-6AE9-1041017C60FB}"/>
              </a:ext>
            </a:extLst>
          </p:cNvPr>
          <p:cNvCxnSpPr>
            <a:cxnSpLocks/>
          </p:cNvCxnSpPr>
          <p:nvPr/>
        </p:nvCxnSpPr>
        <p:spPr>
          <a:xfrm>
            <a:off x="6934200" y="1028700"/>
            <a:ext cx="11353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5570F8-6BC2-3909-75FF-622B3C3B7020}"/>
              </a:ext>
            </a:extLst>
          </p:cNvPr>
          <p:cNvSpPr txBox="1"/>
          <p:nvPr/>
        </p:nvSpPr>
        <p:spPr>
          <a:xfrm>
            <a:off x="304800" y="395410"/>
            <a:ext cx="6629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Kinh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pic>
        <p:nvPicPr>
          <p:cNvPr id="5" name="Picture 4">
            <a:extLst>
              <a:ext uri="{FF2B5EF4-FFF2-40B4-BE49-F238E27FC236}">
                <a16:creationId xmlns:a16="http://schemas.microsoft.com/office/drawing/2014/main" id="{67AFD74E-380F-1F28-1E79-BE492DC8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491074"/>
            <a:ext cx="4621401" cy="5767509"/>
          </a:xfrm>
          <a:prstGeom prst="rect">
            <a:avLst/>
          </a:prstGeom>
        </p:spPr>
      </p:pic>
      <p:sp>
        <p:nvSpPr>
          <p:cNvPr id="7" name="TextBox 6">
            <a:extLst>
              <a:ext uri="{FF2B5EF4-FFF2-40B4-BE49-F238E27FC236}">
                <a16:creationId xmlns:a16="http://schemas.microsoft.com/office/drawing/2014/main" id="{0274CB9B-0752-1C81-F7E5-9E6859002C0F}"/>
              </a:ext>
            </a:extLst>
          </p:cNvPr>
          <p:cNvSpPr txBox="1"/>
          <p:nvPr/>
        </p:nvSpPr>
        <p:spPr>
          <a:xfrm>
            <a:off x="5562600" y="1409700"/>
            <a:ext cx="12287865" cy="2462213"/>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DU LỊCH</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1952)</a:t>
            </a:r>
          </a:p>
          <a:p>
            <a:pPr algn="ctr"/>
            <a:endParaRPr lang="en-US" sz="10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Tiến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Phó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đoàn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biểu</a:t>
            </a:r>
            <a:r>
              <a:rPr lang="en-US" sz="2400" b="1" dirty="0">
                <a:latin typeface="Cambria" panose="02040503050406030204" pitchFamily="18" charset="0"/>
                <a:ea typeface="Cambria" panose="02040503050406030204" pitchFamily="18" charset="0"/>
              </a:rPr>
              <a:t> Quốc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Khoa </a:t>
            </a: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72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825CF69-B0CD-A1C1-74FA-F24E6A958BA1}"/>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814B84A8-51C7-3F00-F56F-2DD4B5A133F5}"/>
              </a:ext>
            </a:extLst>
          </p:cNvPr>
          <p:cNvSpPr/>
          <p:nvPr/>
        </p:nvSpPr>
        <p:spPr>
          <a:xfrm>
            <a:off x="5181600" y="3695700"/>
            <a:ext cx="12914671" cy="647699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sâu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sữa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nhờ</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Vinamilk</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sữa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Đông Nam Á.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bén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nắm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xu </a:t>
            </a:r>
            <a:r>
              <a:rPr lang="en-US" sz="3000" dirty="0" err="1">
                <a:latin typeface="Arial" panose="020B0604020202020204" pitchFamily="34" charset="0"/>
                <a:cs typeface="Arial" panose="020B0604020202020204" pitchFamily="34" charset="0"/>
              </a:rPr>
              <a:t>hướng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xu </a:t>
            </a:r>
            <a:r>
              <a:rPr lang="en-US" sz="3000" dirty="0" err="1">
                <a:latin typeface="Arial" panose="020B0604020202020204" pitchFamily="34" charset="0"/>
                <a:cs typeface="Arial" panose="020B0604020202020204" pitchFamily="34" charset="0"/>
              </a:rPr>
              <a:t>hướng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hữu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giúp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Vinamilk</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khẩu</a:t>
            </a:r>
            <a:r>
              <a:rPr lang="en-US" sz="3000" dirty="0">
                <a:latin typeface="Arial" panose="020B0604020202020204" pitchFamily="34" charset="0"/>
                <a:cs typeface="Arial" panose="020B0604020202020204" pitchFamily="34" charset="0"/>
              </a:rPr>
              <a:t> sang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"Top 50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2017. </a:t>
            </a:r>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doanh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05E388FC-B8EB-49A0-2760-00D340BBEBEC}"/>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7FD6EB-5270-A2D4-FFFF-629095BD5D1E}"/>
              </a:ext>
            </a:extLst>
          </p:cNvPr>
          <p:cNvCxnSpPr>
            <a:cxnSpLocks/>
          </p:cNvCxnSpPr>
          <p:nvPr/>
        </p:nvCxnSpPr>
        <p:spPr>
          <a:xfrm>
            <a:off x="6934200" y="1028700"/>
            <a:ext cx="11353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75A4B7-65E3-95C4-3BF6-B726DE8A64C9}"/>
              </a:ext>
            </a:extLst>
          </p:cNvPr>
          <p:cNvSpPr txBox="1"/>
          <p:nvPr/>
        </p:nvSpPr>
        <p:spPr>
          <a:xfrm>
            <a:off x="304800" y="395410"/>
            <a:ext cx="6629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Kinh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2" name="TextBox 1">
            <a:extLst>
              <a:ext uri="{FF2B5EF4-FFF2-40B4-BE49-F238E27FC236}">
                <a16:creationId xmlns:a16="http://schemas.microsoft.com/office/drawing/2014/main" id="{B61CB59E-18A6-2E9D-AC75-FA81305DB1D9}"/>
              </a:ext>
            </a:extLst>
          </p:cNvPr>
          <p:cNvSpPr txBox="1"/>
          <p:nvPr/>
        </p:nvSpPr>
        <p:spPr>
          <a:xfrm>
            <a:off x="5638799" y="1409700"/>
            <a:ext cx="12287865" cy="2092881"/>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solidFill>
                  <a:srgbClr val="0070C0"/>
                </a:solidFill>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MAI KIỀU LIÊN</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1953)</a:t>
            </a:r>
          </a:p>
          <a:p>
            <a:pPr algn="ctr"/>
            <a:endParaRPr lang="en-US" sz="10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Tổng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đốc</a:t>
            </a:r>
            <a:r>
              <a:rPr lang="en-US" sz="2400" b="1" dirty="0">
                <a:latin typeface="Cambria" panose="02040503050406030204" pitchFamily="18" charset="0"/>
                <a:ea typeface="Cambria" panose="02040503050406030204" pitchFamily="18" charset="0"/>
              </a:rPr>
              <a:t> VINAMILK</a:t>
            </a:r>
            <a:endParaRPr lang="en-US" sz="2400" b="1" dirty="0">
              <a:solidFill>
                <a:srgbClr val="0070C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4DCA220-72C5-575F-C0DB-131BD3328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97" y="3390908"/>
            <a:ext cx="4495800" cy="5269872"/>
          </a:xfrm>
          <a:prstGeom prst="rect">
            <a:avLst/>
          </a:prstGeom>
        </p:spPr>
      </p:pic>
    </p:spTree>
    <p:extLst>
      <p:ext uri="{BB962C8B-B14F-4D97-AF65-F5344CB8AC3E}">
        <p14:creationId xmlns:p14="http://schemas.microsoft.com/office/powerpoint/2010/main" val="3874791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A9D49DFE-A9D1-EE0F-CC29-EB210392A724}"/>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7466EA2F-EAF1-644F-D4C0-3A52464A06E2}"/>
              </a:ext>
            </a:extLst>
          </p:cNvPr>
          <p:cNvSpPr/>
          <p:nvPr/>
        </p:nvSpPr>
        <p:spPr>
          <a:xfrm>
            <a:off x="5334000" y="4686300"/>
            <a:ext cx="12762271" cy="502919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Bà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Coop Mart,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tỉnh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Bắc, </a:t>
            </a:r>
            <a:r>
              <a:rPr lang="en-US" sz="3000" dirty="0" err="1">
                <a:latin typeface="Arial" panose="020B0604020202020204" pitchFamily="34" charset="0"/>
                <a:cs typeface="Arial" panose="020B0604020202020204" pitchFamily="34" charset="0"/>
              </a:rPr>
              <a:t>tạo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Bán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ổn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Việt </a:t>
            </a:r>
            <a:r>
              <a:rPr lang="en-US" sz="3000" dirty="0" err="1">
                <a:latin typeface="Arial" panose="020B0604020202020204" pitchFamily="34" charset="0"/>
                <a:cs typeface="Arial" panose="020B0604020202020204" pitchFamily="34" charset="0"/>
              </a:rPr>
              <a:t>nam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khuyến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địa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quốc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24BB4469-5715-DFF7-E9ED-8BF4F192CD36}"/>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03346-5A78-C91D-659D-3DFF2FA4E54B}"/>
              </a:ext>
            </a:extLst>
          </p:cNvPr>
          <p:cNvCxnSpPr>
            <a:cxnSpLocks/>
          </p:cNvCxnSpPr>
          <p:nvPr/>
        </p:nvCxnSpPr>
        <p:spPr>
          <a:xfrm>
            <a:off x="6934200" y="1028700"/>
            <a:ext cx="11353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AF7601-5D3E-7A2D-6528-62131BB503FE}"/>
              </a:ext>
            </a:extLst>
          </p:cNvPr>
          <p:cNvSpPr txBox="1"/>
          <p:nvPr/>
        </p:nvSpPr>
        <p:spPr>
          <a:xfrm>
            <a:off x="304800" y="395410"/>
            <a:ext cx="6629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Kinh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tế</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4" name="TextBox 3">
            <a:extLst>
              <a:ext uri="{FF2B5EF4-FFF2-40B4-BE49-F238E27FC236}">
                <a16:creationId xmlns:a16="http://schemas.microsoft.com/office/drawing/2014/main" id="{DE022ED6-9357-E9C4-7081-972FB410730C}"/>
              </a:ext>
            </a:extLst>
          </p:cNvPr>
          <p:cNvSpPr txBox="1"/>
          <p:nvPr/>
        </p:nvSpPr>
        <p:spPr>
          <a:xfrm>
            <a:off x="5638799" y="1409700"/>
            <a:ext cx="12287865" cy="276998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Bà</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THỊ NGHĨA</a:t>
            </a:r>
          </a:p>
          <a:p>
            <a:pPr algn="ctr"/>
            <a:r>
              <a:rPr lang="en-US" sz="3000" b="1" i="1" dirty="0" err="1">
                <a:solidFill>
                  <a:srgbClr val="FF0000"/>
                </a:solidFill>
                <a:latin typeface="Cambria" panose="02040503050406030204" pitchFamily="18" charset="0"/>
                <a:ea typeface="Cambria" panose="02040503050406030204" pitchFamily="18" charset="0"/>
              </a:rPr>
              <a:t>Chín</a:t>
            </a:r>
            <a:r>
              <a:rPr lang="en-US" sz="3000" b="1" i="1" dirty="0">
                <a:solidFill>
                  <a:srgbClr val="FF0000"/>
                </a:solidFill>
                <a:latin typeface="Cambria" panose="02040503050406030204" pitchFamily="18" charset="0"/>
                <a:ea typeface="Cambria" panose="02040503050406030204" pitchFamily="18" charset="0"/>
              </a:rPr>
              <a:t> Ngân</a:t>
            </a:r>
          </a:p>
          <a:p>
            <a:pPr algn="ctr"/>
            <a:endParaRPr lang="en-US" sz="1400" b="1" i="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1948)</a:t>
            </a:r>
          </a:p>
          <a:p>
            <a:pPr algn="ctr"/>
            <a:endParaRPr lang="en-US" sz="1000" b="1" dirty="0">
              <a:latin typeface="Cambria" panose="02040503050406030204" pitchFamily="18" charset="0"/>
              <a:ea typeface="Cambria" panose="02040503050406030204" pitchFamily="18" charset="0"/>
            </a:endParaRPr>
          </a:p>
          <a:p>
            <a:pPr algn="ctr"/>
            <a:r>
              <a:rPr lang="en-US" sz="2400" b="1" dirty="0">
                <a:latin typeface="Cambria" panose="02040503050406030204" pitchFamily="18" charset="0"/>
                <a:ea typeface="Cambria" panose="02040503050406030204" pitchFamily="18" charset="0"/>
              </a:rPr>
              <a:t>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Lao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Quản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Sài</a:t>
            </a:r>
            <a:r>
              <a:rPr lang="en-US" sz="2400" b="1" dirty="0">
                <a:latin typeface="Cambria" panose="02040503050406030204" pitchFamily="18" charset="0"/>
                <a:ea typeface="Cambria" panose="02040503050406030204" pitchFamily="18" charset="0"/>
              </a:rPr>
              <a:t> Gòn </a:t>
            </a:r>
            <a:r>
              <a:rPr lang="en-US" sz="2400" b="1" dirty="0" err="1">
                <a:latin typeface="Cambria" panose="02040503050406030204" pitchFamily="18" charset="0"/>
                <a:ea typeface="Cambria" panose="02040503050406030204" pitchFamily="18" charset="0"/>
              </a:rPr>
              <a:t>Co.op</a:t>
            </a:r>
            <a:endParaRPr lang="en-US" sz="2400" b="1" dirty="0">
              <a:solidFill>
                <a:srgbClr val="0070C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E47CEAC-9B14-5F82-E542-E81EC5B1F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55" y="2902381"/>
            <a:ext cx="4648200" cy="6279719"/>
          </a:xfrm>
          <a:prstGeom prst="rect">
            <a:avLst/>
          </a:prstGeom>
        </p:spPr>
      </p:pic>
    </p:spTree>
    <p:extLst>
      <p:ext uri="{BB962C8B-B14F-4D97-AF65-F5344CB8AC3E}">
        <p14:creationId xmlns:p14="http://schemas.microsoft.com/office/powerpoint/2010/main" val="3909184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0C66C003-D185-C8C1-8502-0F505687D023}"/>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EE4F0A44-59A0-473C-4D20-C16A1B638048}"/>
              </a:ext>
            </a:extLst>
          </p:cNvPr>
          <p:cNvSpPr/>
          <p:nvPr/>
        </p:nvSpPr>
        <p:spPr>
          <a:xfrm>
            <a:off x="5401595" y="4229104"/>
            <a:ext cx="12762271" cy="502919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Trong </a:t>
            </a:r>
            <a:r>
              <a:rPr lang="en-US" sz="3000" dirty="0" err="1">
                <a:latin typeface="Arial" panose="020B0604020202020204" pitchFamily="34" charset="0"/>
                <a:cs typeface="Arial" panose="020B0604020202020204" pitchFamily="34" charset="0"/>
              </a:rPr>
              <a:t>suốt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a:t>
            </a:r>
            <a:r>
              <a:rPr lang="en-US" sz="3000" dirty="0">
                <a:latin typeface="Arial" panose="020B0604020202020204" pitchFamily="34" charset="0"/>
                <a:cs typeface="Arial" panose="020B0604020202020204" pitchFamily="34" charset="0"/>
              </a:rPr>
              <a:t> Lý </a:t>
            </a:r>
            <a:r>
              <a:rPr lang="en-US" sz="3000" dirty="0" err="1">
                <a:latin typeface="Arial" panose="020B0604020202020204" pitchFamily="34" charset="0"/>
                <a:cs typeface="Arial" panose="020B0604020202020204" pitchFamily="34" charset="0"/>
              </a:rPr>
              <a:t>Đại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kẻ</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cướp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nhóm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khét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đảng</a:t>
            </a:r>
            <a:r>
              <a:rPr lang="en-US" sz="3000" dirty="0">
                <a:latin typeface="Arial" panose="020B0604020202020204" pitchFamily="34" charset="0"/>
                <a:cs typeface="Arial" panose="020B0604020202020204" pitchFamily="34" charset="0"/>
              </a:rPr>
              <a:t> "Nguyễn </a:t>
            </a:r>
            <a:r>
              <a:rPr lang="en-US" sz="3000" dirty="0" err="1">
                <a:latin typeface="Arial" panose="020B0604020202020204" pitchFamily="34" charset="0"/>
                <a:cs typeface="Arial" panose="020B0604020202020204" pitchFamily="34" charset="0"/>
              </a:rPr>
              <a:t>tàn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bạo</a:t>
            </a:r>
            <a:r>
              <a:rPr lang="en-US" sz="3000" dirty="0">
                <a:latin typeface="Arial" panose="020B0604020202020204" pitchFamily="34" charset="0"/>
                <a:cs typeface="Arial" panose="020B0604020202020204" pitchFamily="34" charset="0"/>
              </a:rPr>
              <a:t>”, "Hoàng </a:t>
            </a:r>
            <a:r>
              <a:rPr lang="en-US" sz="3000" dirty="0" err="1">
                <a:latin typeface="Arial" panose="020B0604020202020204" pitchFamily="34" charset="0"/>
                <a:cs typeface="Arial" panose="020B0604020202020204" pitchFamily="34" charset="0"/>
              </a:rPr>
              <a:t>Cần</a:t>
            </a:r>
            <a:r>
              <a:rPr lang="en-US" sz="3000" dirty="0">
                <a:latin typeface="Arial" panose="020B0604020202020204" pitchFamily="34" charset="0"/>
                <a:cs typeface="Arial" panose="020B0604020202020204" pitchFamily="34" charset="0"/>
              </a:rPr>
              <a:t> Thơ”, bang</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Võ Tùng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ma </a:t>
            </a:r>
            <a:r>
              <a:rPr lang="en-US" sz="3000" dirty="0" err="1">
                <a:latin typeface="Arial" panose="020B0604020202020204" pitchFamily="34" charset="0"/>
                <a:cs typeface="Arial" panose="020B0604020202020204" pitchFamily="34" charset="0"/>
              </a:rPr>
              <a:t>túy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ma </a:t>
            </a:r>
            <a:r>
              <a:rPr lang="en-US" sz="3000" dirty="0" err="1">
                <a:latin typeface="Arial" panose="020B0604020202020204" pitchFamily="34" charset="0"/>
                <a:cs typeface="Arial" panose="020B0604020202020204" pitchFamily="34" charset="0"/>
              </a:rPr>
              <a:t>túy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giữ</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ma </a:t>
            </a:r>
            <a:r>
              <a:rPr lang="en-US" sz="3000" dirty="0" err="1">
                <a:latin typeface="Arial" panose="020B0604020202020204" pitchFamily="34" charset="0"/>
                <a:cs typeface="Arial" panose="020B0604020202020204" pitchFamily="34" charset="0"/>
              </a:rPr>
              <a:t>túy</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05C7E89C-51CD-E879-587D-2CE86388C3A0}"/>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0F19FF-9D12-9134-E810-2BDE80FEDEF0}"/>
              </a:ext>
            </a:extLst>
          </p:cNvPr>
          <p:cNvCxnSpPr>
            <a:cxnSpLocks/>
          </p:cNvCxnSpPr>
          <p:nvPr/>
        </p:nvCxnSpPr>
        <p:spPr>
          <a:xfrm>
            <a:off x="11353800" y="1028700"/>
            <a:ext cx="6934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B03CB3-C8B6-40F7-90DC-8079C1325728}"/>
              </a:ext>
            </a:extLst>
          </p:cNvPr>
          <p:cNvSpPr txBox="1"/>
          <p:nvPr/>
        </p:nvSpPr>
        <p:spPr>
          <a:xfrm>
            <a:off x="304800" y="395410"/>
            <a:ext cx="108204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Quốc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phòng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ninh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4" name="TextBox 3">
            <a:extLst>
              <a:ext uri="{FF2B5EF4-FFF2-40B4-BE49-F238E27FC236}">
                <a16:creationId xmlns:a16="http://schemas.microsoft.com/office/drawing/2014/main" id="{4475EF0E-2172-F07C-C8B7-63ADCE9A52EF}"/>
              </a:ext>
            </a:extLst>
          </p:cNvPr>
          <p:cNvSpPr txBox="1"/>
          <p:nvPr/>
        </p:nvSpPr>
        <p:spPr>
          <a:xfrm>
            <a:off x="5638799" y="1409700"/>
            <a:ext cx="12287865" cy="2215991"/>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LÝ ĐẠI BÀNG</a:t>
            </a:r>
          </a:p>
          <a:p>
            <a:pPr algn="ctr"/>
            <a:r>
              <a:rPr lang="en-US" sz="2800" b="1" dirty="0">
                <a:solidFill>
                  <a:srgbClr val="0070C0"/>
                </a:solidFill>
                <a:latin typeface="Cambria" panose="02040503050406030204" pitchFamily="18" charset="0"/>
                <a:ea typeface="Cambria" panose="02040503050406030204" pitchFamily="18" charset="0"/>
              </a:rPr>
              <a:t>(1960 - 2010)</a:t>
            </a:r>
            <a:endParaRPr lang="en-US" sz="2800" b="1" dirty="0">
              <a:solidFill>
                <a:srgbClr val="FF0000"/>
              </a:solidFill>
              <a:latin typeface="Cambria" panose="02040503050406030204" pitchFamily="18" charset="0"/>
              <a:ea typeface="Cambria" panose="02040503050406030204" pitchFamily="18" charset="0"/>
            </a:endParaRPr>
          </a:p>
          <a:p>
            <a:pPr algn="ctr"/>
            <a:endParaRPr lang="en-US" sz="1000" b="1" i="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tá</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Lực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endParaRPr lang="en-US" sz="2400" b="1" dirty="0">
              <a:solidFill>
                <a:srgbClr val="0070C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8E2E5D1-A32E-349A-E110-F712C04C8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12491"/>
            <a:ext cx="4426513" cy="6245809"/>
          </a:xfrm>
          <a:prstGeom prst="rect">
            <a:avLst/>
          </a:prstGeom>
        </p:spPr>
      </p:pic>
    </p:spTree>
    <p:extLst>
      <p:ext uri="{BB962C8B-B14F-4D97-AF65-F5344CB8AC3E}">
        <p14:creationId xmlns:p14="http://schemas.microsoft.com/office/powerpoint/2010/main" val="2139605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095EF2D0-92C1-C710-3F7A-75C113AFA4DD}"/>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3829535E-32D4-B247-8A97-17B794ED4280}"/>
              </a:ext>
            </a:extLst>
          </p:cNvPr>
          <p:cNvSpPr/>
          <p:nvPr/>
        </p:nvSpPr>
        <p:spPr>
          <a:xfrm>
            <a:off x="5401595" y="4762500"/>
            <a:ext cx="12762271" cy="502919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Võ </a:t>
            </a:r>
            <a:r>
              <a:rPr lang="en-US" sz="3000" dirty="0" err="1">
                <a:latin typeface="Arial" panose="020B0604020202020204" pitchFamily="34" charset="0"/>
                <a:cs typeface="Arial" panose="020B0604020202020204" pitchFamily="34" charset="0"/>
              </a:rPr>
              <a:t>văn</a:t>
            </a:r>
            <a:r>
              <a:rPr lang="en-US" sz="3000" dirty="0">
                <a:latin typeface="Arial" panose="020B0604020202020204" pitchFamily="34" charset="0"/>
                <a:cs typeface="Arial" panose="020B0604020202020204" pitchFamily="34" charset="0"/>
              </a:rPr>
              <a:t> Kiệt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“bung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Công ty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Direcximco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nguyên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liệu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vụ</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tiểu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nghèo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tỉnh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hưởng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Lực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ninh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Vũ </a:t>
            </a:r>
            <a:r>
              <a:rPr lang="en-US" sz="3000" dirty="0" err="1">
                <a:latin typeface="Arial" panose="020B0604020202020204" pitchFamily="34" charset="0"/>
                <a:cs typeface="Arial" panose="020B0604020202020204" pitchFamily="34" charset="0"/>
              </a:rPr>
              <a:t>trang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mọi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âm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nhen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nhóm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tự</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ninh</a:t>
            </a:r>
            <a:r>
              <a:rPr lang="en-US" sz="3000" dirty="0">
                <a:latin typeface="Arial" panose="020B0604020202020204" pitchFamily="34" charset="0"/>
                <a:cs typeface="Arial" panose="020B0604020202020204" pitchFamily="34" charset="0"/>
              </a:rPr>
              <a:t>, an </a:t>
            </a:r>
            <a:r>
              <a:rPr lang="en-US" sz="3000" dirty="0" err="1">
                <a:latin typeface="Arial" panose="020B0604020202020204" pitchFamily="34" charset="0"/>
                <a:cs typeface="Arial" panose="020B0604020202020204" pitchFamily="34" charset="0"/>
              </a:rPr>
              <a:t>toàn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tục</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0EA089D7-3443-CA33-B717-C76C79DB79AD}"/>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41D7D3-1AD5-36D2-27AB-2EC0317CD076}"/>
              </a:ext>
            </a:extLst>
          </p:cNvPr>
          <p:cNvCxnSpPr>
            <a:cxnSpLocks/>
          </p:cNvCxnSpPr>
          <p:nvPr/>
        </p:nvCxnSpPr>
        <p:spPr>
          <a:xfrm>
            <a:off x="11353800" y="1028700"/>
            <a:ext cx="69342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752D5B-7169-BCCC-A5EE-090B2820CA32}"/>
              </a:ext>
            </a:extLst>
          </p:cNvPr>
          <p:cNvSpPr txBox="1"/>
          <p:nvPr/>
        </p:nvSpPr>
        <p:spPr>
          <a:xfrm>
            <a:off x="304800" y="395410"/>
            <a:ext cx="10744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Quốc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phòng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ninh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4" name="TextBox 3">
            <a:extLst>
              <a:ext uri="{FF2B5EF4-FFF2-40B4-BE49-F238E27FC236}">
                <a16:creationId xmlns:a16="http://schemas.microsoft.com/office/drawing/2014/main" id="{8CEF33F9-2342-94CF-E3B7-A1E4155A4456}"/>
              </a:ext>
            </a:extLst>
          </p:cNvPr>
          <p:cNvSpPr txBox="1"/>
          <p:nvPr/>
        </p:nvSpPr>
        <p:spPr>
          <a:xfrm>
            <a:off x="5638799" y="1409700"/>
            <a:ext cx="12287865" cy="2893100"/>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MAI CHÍ THỌ</a:t>
            </a:r>
          </a:p>
          <a:p>
            <a:pPr algn="ctr"/>
            <a:r>
              <a:rPr lang="en-US" sz="2800" b="1" dirty="0">
                <a:solidFill>
                  <a:srgbClr val="0070C0"/>
                </a:solidFill>
                <a:latin typeface="Cambria" panose="02040503050406030204" pitchFamily="18" charset="0"/>
                <a:ea typeface="Cambria" panose="02040503050406030204" pitchFamily="18" charset="0"/>
              </a:rPr>
              <a:t>(1922 - 2007)</a:t>
            </a:r>
            <a:endParaRPr lang="en-US" sz="2800" b="1" dirty="0">
              <a:solidFill>
                <a:srgbClr val="FF0000"/>
              </a:solidFill>
              <a:latin typeface="Cambria" panose="02040503050406030204" pitchFamily="18" charset="0"/>
              <a:ea typeface="Cambria" panose="02040503050406030204" pitchFamily="18" charset="0"/>
            </a:endParaRPr>
          </a:p>
          <a:p>
            <a:pPr algn="ctr"/>
            <a:endParaRPr lang="en-US" sz="1000" b="1" i="1" dirty="0">
              <a:solidFill>
                <a:srgbClr val="FF000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Công an,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tháng</a:t>
            </a:r>
            <a:r>
              <a:rPr lang="en-US" sz="2400" b="1" dirty="0">
                <a:latin typeface="Cambria" panose="02040503050406030204" pitchFamily="18" charset="0"/>
                <a:ea typeface="Cambria" panose="02040503050406030204" pitchFamily="18" charset="0"/>
              </a:rPr>
              <a:t> 3/1979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tháng</a:t>
            </a:r>
            <a:r>
              <a:rPr lang="en-US" sz="2400" b="1" dirty="0">
                <a:latin typeface="Cambria" panose="02040503050406030204" pitchFamily="18" charset="0"/>
                <a:ea typeface="Cambria" panose="02040503050406030204" pitchFamily="18" charset="0"/>
              </a:rPr>
              <a:t> 6/1986);</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tháng</a:t>
            </a:r>
            <a:r>
              <a:rPr lang="en-US" sz="2400" b="1" dirty="0">
                <a:latin typeface="Cambria" panose="02040503050406030204" pitchFamily="18" charset="0"/>
                <a:ea typeface="Cambria" panose="02040503050406030204" pitchFamily="18" charset="0"/>
              </a:rPr>
              <a:t> 10/1986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thứ</a:t>
            </a:r>
            <a:r>
              <a:rPr lang="en-US" sz="2400" b="1" dirty="0">
                <a:latin typeface="Cambria" panose="02040503050406030204" pitchFamily="18" charset="0"/>
                <a:ea typeface="Cambria" panose="02040503050406030204" pitchFamily="18" charset="0"/>
              </a:rPr>
              <a:t> VI)</a:t>
            </a:r>
            <a:endParaRPr lang="en-US" sz="2400" b="1" dirty="0">
              <a:solidFill>
                <a:srgbClr val="0070C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383F7BB-699A-0206-7B13-0ADEB4CD5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97" y="2705100"/>
            <a:ext cx="4572000" cy="6848856"/>
          </a:xfrm>
          <a:prstGeom prst="rect">
            <a:avLst/>
          </a:prstGeom>
        </p:spPr>
      </p:pic>
    </p:spTree>
    <p:extLst>
      <p:ext uri="{BB962C8B-B14F-4D97-AF65-F5344CB8AC3E}">
        <p14:creationId xmlns:p14="http://schemas.microsoft.com/office/powerpoint/2010/main" val="693815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0F5AAE70-5AD9-6BB6-D5EA-B70B9E287312}"/>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474B219B-BFEE-C5A3-DB7A-8B986053797F}"/>
              </a:ext>
            </a:extLst>
          </p:cNvPr>
          <p:cNvSpPr/>
          <p:nvPr/>
        </p:nvSpPr>
        <p:spPr>
          <a:xfrm>
            <a:off x="5427099" y="4457713"/>
            <a:ext cx="12711264" cy="556258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a:latin typeface="Arial" panose="020B0604020202020204" pitchFamily="34" charset="0"/>
                <a:cs typeface="Arial" panose="020B0604020202020204" pitchFamily="34" charset="0"/>
              </a:rPr>
              <a:t>Trong </a:t>
            </a:r>
            <a:r>
              <a:rPr lang="en-US" sz="3000" dirty="0" err="1">
                <a:latin typeface="Arial" panose="020B0604020202020204" pitchFamily="34" charset="0"/>
                <a:cs typeface="Arial" panose="020B0604020202020204" pitchFamily="34" charset="0"/>
              </a:rPr>
              <a:t>kháng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Dũng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nguỵ</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ghi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tem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bưu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8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1998,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Thiếu</a:t>
            </a:r>
            <a:r>
              <a:rPr lang="en-US" sz="3000" dirty="0">
                <a:latin typeface="Arial" panose="020B0604020202020204" pitchFamily="34" charset="0"/>
                <a:cs typeface="Arial" panose="020B0604020202020204" pitchFamily="34" charset="0"/>
              </a:rPr>
              <a:t> Sinh Quân,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thừa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Thiếu</a:t>
            </a:r>
            <a:r>
              <a:rPr lang="en-US" sz="3000" dirty="0">
                <a:latin typeface="Arial" panose="020B0604020202020204" pitchFamily="34" charset="0"/>
                <a:cs typeface="Arial" panose="020B0604020202020204" pitchFamily="34" charset="0"/>
              </a:rPr>
              <a:t> Sinh Quân Lê Văn </a:t>
            </a:r>
            <a:r>
              <a:rPr lang="en-US" sz="3000" dirty="0" err="1">
                <a:latin typeface="Arial" panose="020B0604020202020204" pitchFamily="34" charset="0"/>
                <a:cs typeface="Arial" panose="020B0604020202020204" pitchFamily="34" charset="0"/>
              </a:rPr>
              <a:t>Tám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trình</a:t>
            </a:r>
            <a:r>
              <a:rPr lang="en-US" sz="3000" dirty="0">
                <a:latin typeface="Arial" panose="020B0604020202020204" pitchFamily="34" charset="0"/>
                <a:cs typeface="Arial" panose="020B0604020202020204" pitchFamily="34" charset="0"/>
              </a:rPr>
              <a:t> ở Biển Đông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đảo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cắm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mốc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giềng</a:t>
            </a:r>
            <a:r>
              <a:rPr lang="en-US" sz="3000" dirty="0">
                <a:latin typeface="Arial" panose="020B0604020202020204" pitchFamily="34" charset="0"/>
                <a:cs typeface="Arial" panose="020B0604020202020204" pitchFamily="34" charset="0"/>
              </a:rPr>
              <a:t> Trung Quốc, </a:t>
            </a:r>
            <a:r>
              <a:rPr lang="en-US" sz="3000" dirty="0" err="1">
                <a:latin typeface="Arial" panose="020B0604020202020204" pitchFamily="34" charset="0"/>
                <a:cs typeface="Arial" panose="020B0604020202020204" pitchFamily="34" charset="0"/>
              </a:rPr>
              <a:t>Lào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Campuchia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chỉ</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vi-VN"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liệt</a:t>
            </a:r>
            <a:r>
              <a:rPr lang="en-US" sz="30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D0925BB3-9301-6523-86D6-B6804BB615B9}"/>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65D08E-616E-FF16-017C-8E055456AC38}"/>
              </a:ext>
            </a:extLst>
          </p:cNvPr>
          <p:cNvCxnSpPr>
            <a:cxnSpLocks/>
          </p:cNvCxnSpPr>
          <p:nvPr/>
        </p:nvCxnSpPr>
        <p:spPr>
          <a:xfrm>
            <a:off x="11506200" y="1028700"/>
            <a:ext cx="6781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FC61F3-1BB8-D313-48EA-29E0813D6CE0}"/>
              </a:ext>
            </a:extLst>
          </p:cNvPr>
          <p:cNvSpPr txBox="1"/>
          <p:nvPr/>
        </p:nvSpPr>
        <p:spPr>
          <a:xfrm>
            <a:off x="304800" y="395410"/>
            <a:ext cx="10744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Quốc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phòng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ninh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4" name="TextBox 3">
            <a:extLst>
              <a:ext uri="{FF2B5EF4-FFF2-40B4-BE49-F238E27FC236}">
                <a16:creationId xmlns:a16="http://schemas.microsoft.com/office/drawing/2014/main" id="{4AEBC182-9BC8-50D4-465C-F7C3CF02A957}"/>
              </a:ext>
            </a:extLst>
          </p:cNvPr>
          <p:cNvSpPr txBox="1"/>
          <p:nvPr/>
        </p:nvSpPr>
        <p:spPr>
          <a:xfrm>
            <a:off x="5638799" y="1409700"/>
            <a:ext cx="12287865" cy="283154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PHAN TRUNG KIÊN</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1946)</a:t>
            </a:r>
          </a:p>
          <a:p>
            <a:pPr algn="ctr"/>
            <a:endParaRPr lang="en-US" sz="10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Thuợng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Lực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dân</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Ban </a:t>
            </a:r>
            <a:r>
              <a:rPr lang="en-US" sz="2400" b="1" dirty="0" err="1">
                <a:latin typeface="Cambria" panose="02040503050406030204" pitchFamily="18" charset="0"/>
                <a:ea typeface="Cambria" panose="02040503050406030204" pitchFamily="18" charset="0"/>
              </a:rPr>
              <a:t>Chấp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Quốc </a:t>
            </a:r>
            <a:r>
              <a:rPr lang="en-US" sz="2400" b="1" dirty="0" err="1">
                <a:latin typeface="Cambria" panose="02040503050406030204" pitchFamily="18" charset="0"/>
                <a:ea typeface="Cambria" panose="02040503050406030204" pitchFamily="18" charset="0"/>
              </a:rPr>
              <a:t>phòng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Tư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lệnh</a:t>
            </a:r>
            <a:r>
              <a:rPr lang="en-US" sz="2400" b="1" dirty="0">
                <a:latin typeface="Cambria" panose="02040503050406030204" pitchFamily="18" charset="0"/>
                <a:ea typeface="Cambria" panose="02040503050406030204" pitchFamily="18" charset="0"/>
              </a:rPr>
              <a:t> Quân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7, Nguyên </a:t>
            </a:r>
            <a:r>
              <a:rPr lang="en-US" sz="2400" b="1" dirty="0" err="1">
                <a:latin typeface="Cambria" panose="02040503050406030204" pitchFamily="18" charset="0"/>
                <a:ea typeface="Cambria" panose="02040503050406030204" pitchFamily="18" charset="0"/>
              </a:rPr>
              <a:t>Tư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lệnh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lệnh</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endParaRPr lang="en-US" sz="2400" b="1" dirty="0">
              <a:solidFill>
                <a:srgbClr val="0070C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20BBD2-7C70-19E7-F76E-880A11CD6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551257"/>
            <a:ext cx="4439264" cy="7240439"/>
          </a:xfrm>
          <a:prstGeom prst="rect">
            <a:avLst/>
          </a:prstGeom>
        </p:spPr>
      </p:pic>
    </p:spTree>
    <p:extLst>
      <p:ext uri="{BB962C8B-B14F-4D97-AF65-F5344CB8AC3E}">
        <p14:creationId xmlns:p14="http://schemas.microsoft.com/office/powerpoint/2010/main" val="4206060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63200F79-1BBD-813A-0EF7-4D4E654D73A9}"/>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838DDD48-BA23-3B8A-3316-C0279F696E31}"/>
              </a:ext>
            </a:extLst>
          </p:cNvPr>
          <p:cNvSpPr/>
          <p:nvPr/>
        </p:nvSpPr>
        <p:spPr>
          <a:xfrm>
            <a:off x="5401595" y="4533904"/>
            <a:ext cx="12762271" cy="5029196"/>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vi-VN" sz="3000" dirty="0"/>
              <a:t>Ông là cụm trưởng Cụm tình báo đầu tiên của miền Nam Việt Nam H63. Đây là một cụm tình báo tác nghiệp đặc biệt nhằm điều tra các thông tin mật mở mạch máu vận chuyển thông tin, tài liệu thông suốt, chưa một lần đứt đường dây dù trong gian khổ, ác liệt nào. Và đặc biệt là thông tin của chính phủ Mỹ đối với tình hình Sài Gòn khi xảy ra sự kiện Mậu Thân từ đó giúp cho Quân đội ta đưa ra các quyết sách góp phần làm nên chiến thắng cuộc tổng tiến công và nổi dậy mùa Xuân Mậu Thân năm 1968</a:t>
            </a:r>
            <a:r>
              <a:rPr lang="en-US" sz="3000" dirty="0">
                <a:cs typeface="Arial" panose="020B0604020202020204" pitchFamily="34" charset="0"/>
              </a:rPr>
              <a:t>.</a:t>
            </a:r>
          </a:p>
        </p:txBody>
      </p:sp>
      <p:cxnSp>
        <p:nvCxnSpPr>
          <p:cNvPr id="13" name="Straight Connector 12">
            <a:extLst>
              <a:ext uri="{FF2B5EF4-FFF2-40B4-BE49-F238E27FC236}">
                <a16:creationId xmlns:a16="http://schemas.microsoft.com/office/drawing/2014/main" id="{2A093708-1048-1982-828F-36149403886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D4B11C-D625-495C-714F-A90985FE0906}"/>
              </a:ext>
            </a:extLst>
          </p:cNvPr>
          <p:cNvCxnSpPr>
            <a:cxnSpLocks/>
          </p:cNvCxnSpPr>
          <p:nvPr/>
        </p:nvCxnSpPr>
        <p:spPr>
          <a:xfrm>
            <a:off x="11506200" y="1028700"/>
            <a:ext cx="6781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E588D71-6E4E-05AA-6684-5D4CBFF6448C}"/>
              </a:ext>
            </a:extLst>
          </p:cNvPr>
          <p:cNvSpPr txBox="1"/>
          <p:nvPr/>
        </p:nvSpPr>
        <p:spPr>
          <a:xfrm>
            <a:off x="304800" y="395410"/>
            <a:ext cx="109728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Quốc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phòng</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 An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ninh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2" name="TextBox 1">
            <a:extLst>
              <a:ext uri="{FF2B5EF4-FFF2-40B4-BE49-F238E27FC236}">
                <a16:creationId xmlns:a16="http://schemas.microsoft.com/office/drawing/2014/main" id="{EB6E16E1-1263-BA9C-FF58-69DE9AC3CE82}"/>
              </a:ext>
            </a:extLst>
          </p:cNvPr>
          <p:cNvSpPr txBox="1"/>
          <p:nvPr/>
        </p:nvSpPr>
        <p:spPr>
          <a:xfrm>
            <a:off x="5638799" y="1409700"/>
            <a:ext cx="12287865" cy="2769989"/>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VĂN TÀU</a:t>
            </a:r>
          </a:p>
          <a:p>
            <a:pPr algn="ctr"/>
            <a:r>
              <a:rPr lang="vi-VN" sz="3000" b="1" i="1" dirty="0">
                <a:solidFill>
                  <a:srgbClr val="FF0000"/>
                </a:solidFill>
                <a:latin typeface="Cambria" panose="02040503050406030204" pitchFamily="18" charset="0"/>
                <a:ea typeface="Cambria" panose="02040503050406030204" pitchFamily="18" charset="0"/>
              </a:rPr>
              <a:t>Tư</a:t>
            </a:r>
            <a:r>
              <a:rPr lang="en-US" sz="3000" b="1" i="1" dirty="0">
                <a:solidFill>
                  <a:srgbClr val="FF0000"/>
                </a:solidFill>
                <a:latin typeface="Cambria" panose="02040503050406030204" pitchFamily="18" charset="0"/>
                <a:ea typeface="Cambria" panose="02040503050406030204" pitchFamily="18" charset="0"/>
              </a:rPr>
              <a:t> Cang</a:t>
            </a:r>
          </a:p>
          <a:p>
            <a:pPr algn="ctr"/>
            <a:endParaRPr lang="en-US" sz="1400" b="1" i="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1928)</a:t>
            </a:r>
          </a:p>
          <a:p>
            <a:pPr algn="ctr"/>
            <a:endParaRPr lang="en-US" sz="1000" b="1"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tá</a:t>
            </a:r>
            <a:r>
              <a:rPr lang="en-US" sz="2400" b="1" dirty="0">
                <a:latin typeface="Cambria" panose="02040503050406030204" pitchFamily="18" charset="0"/>
                <a:ea typeface="Cambria" panose="02040503050406030204" pitchFamily="18" charset="0"/>
              </a:rPr>
              <a:t>, Anh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Lực </a:t>
            </a:r>
            <a:r>
              <a:rPr lang="en-US" sz="2400" b="1" dirty="0" err="1">
                <a:latin typeface="Cambria" panose="02040503050406030204" pitchFamily="18" charset="0"/>
                <a:ea typeface="Cambria" panose="02040503050406030204" pitchFamily="18" charset="0"/>
              </a:rPr>
              <a:t>lượng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trang</a:t>
            </a:r>
            <a:endParaRPr lang="en-US" sz="2400" b="1" dirty="0">
              <a:solidFill>
                <a:srgbClr val="0070C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09F3F11-C6DA-FECA-FBC5-67BD9300F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36" y="2857500"/>
            <a:ext cx="4719691" cy="5611713"/>
          </a:xfrm>
          <a:prstGeom prst="rect">
            <a:avLst/>
          </a:prstGeom>
        </p:spPr>
      </p:pic>
    </p:spTree>
    <p:extLst>
      <p:ext uri="{BB962C8B-B14F-4D97-AF65-F5344CB8AC3E}">
        <p14:creationId xmlns:p14="http://schemas.microsoft.com/office/powerpoint/2010/main" val="2661465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B8A7287B-107C-3952-F341-E42F1B9F255C}"/>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976CB1F5-0CC4-9280-5989-5843ED09A973}"/>
              </a:ext>
            </a:extLst>
          </p:cNvPr>
          <p:cNvSpPr/>
          <p:nvPr/>
        </p:nvSpPr>
        <p:spPr>
          <a:xfrm>
            <a:off x="5486400" y="4218048"/>
            <a:ext cx="12711264" cy="556258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vi-VN" sz="2600" dirty="0"/>
              <a:t>Đức Tổng Giám mục Phaolô Nguyễn Văn Bình là một trong những nhân vật tiêu biểu của Giáo hội Công giáo Việt Nam thế kỷ XX, luôn hướng về hòa bình và hòa hợp dân tộc. Ông đã có những đóng góp to lớn cho Giáo hội và xã hội Việt Nam, đặc biệt là trong việc định hướng, kêu gọi tu sĩ, giáo dân hòa nhập và dấn thân xây dựng thành phố và đất nước. Tổng Giám mục luôn quan tâm đến những người nghèo khổ, bệnh tật, tật nguyền và những người có hoàn cảnh khó khăn. Ông đã thành lập và hỗ trợ nhiều cơ sở giáo dục, khuyến khích các hoạt động bác ái, từ thiện, giúp đỡ những người yếu thế trong xã hội. Sau năm 1975, trong bối cảnh đất nước còn nhiều khó khăn và chia rẽ, Đức Tổng Giám Mục Phaolô Nguyễn Văn Bình đã có những đóng góp tích cực vào công cuộc hòa hợp dân tộc, xây dựng và phát triển đất nước</a:t>
            </a:r>
            <a:r>
              <a:rPr lang="en-US" sz="2600" dirty="0">
                <a:cs typeface="Arial" panose="020B0604020202020204" pitchFamily="34" charset="0"/>
              </a:rPr>
              <a:t>.</a:t>
            </a:r>
          </a:p>
        </p:txBody>
      </p:sp>
      <p:cxnSp>
        <p:nvCxnSpPr>
          <p:cNvPr id="13" name="Straight Connector 12">
            <a:extLst>
              <a:ext uri="{FF2B5EF4-FFF2-40B4-BE49-F238E27FC236}">
                <a16:creationId xmlns:a16="http://schemas.microsoft.com/office/drawing/2014/main" id="{D49BEE90-B54E-7295-B416-2FA741C9D28A}"/>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8533C5-5BF3-4C26-1719-854E9F4F2466}"/>
              </a:ext>
            </a:extLst>
          </p:cNvPr>
          <p:cNvCxnSpPr>
            <a:cxnSpLocks/>
          </p:cNvCxnSpPr>
          <p:nvPr/>
        </p:nvCxnSpPr>
        <p:spPr>
          <a:xfrm>
            <a:off x="10134600" y="1028700"/>
            <a:ext cx="81534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944ADD0-D030-2D0F-4EF5-6546981792B0}"/>
              </a:ext>
            </a:extLst>
          </p:cNvPr>
          <p:cNvSpPr txBox="1"/>
          <p:nvPr/>
        </p:nvSpPr>
        <p:spPr>
          <a:xfrm>
            <a:off x="304800" y="395410"/>
            <a:ext cx="9601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Dân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tộc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tôn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4" name="TextBox 3">
            <a:extLst>
              <a:ext uri="{FF2B5EF4-FFF2-40B4-BE49-F238E27FC236}">
                <a16:creationId xmlns:a16="http://schemas.microsoft.com/office/drawing/2014/main" id="{ADD3BE2A-ED9E-571D-35E7-25B860F0D106}"/>
              </a:ext>
            </a:extLst>
          </p:cNvPr>
          <p:cNvSpPr txBox="1"/>
          <p:nvPr/>
        </p:nvSpPr>
        <p:spPr>
          <a:xfrm>
            <a:off x="5638799" y="1409700"/>
            <a:ext cx="12287865" cy="2554545"/>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Tổng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mục</a:t>
            </a:r>
            <a:endParaRPr lang="en-US" sz="4000" b="1" dirty="0">
              <a:latin typeface="Cambria" panose="02040503050406030204" pitchFamily="18" charset="0"/>
              <a:ea typeface="Cambria" panose="02040503050406030204" pitchFamily="18" charset="0"/>
            </a:endParaRPr>
          </a:p>
          <a:p>
            <a:pPr algn="ctr"/>
            <a:r>
              <a:rPr lang="en-US" sz="7200" b="1" dirty="0" err="1">
                <a:solidFill>
                  <a:srgbClr val="FF0000"/>
                </a:solidFill>
                <a:latin typeface="Cambria" panose="02040503050406030204" pitchFamily="18" charset="0"/>
                <a:ea typeface="Cambria" panose="02040503050406030204" pitchFamily="18" charset="0"/>
              </a:rPr>
              <a:t>Phaolô</a:t>
            </a:r>
            <a:r>
              <a:rPr lang="en-US" sz="7200" b="1" dirty="0">
                <a:solidFill>
                  <a:srgbClr val="FF0000"/>
                </a:solidFill>
                <a:latin typeface="Cambria" panose="02040503050406030204" pitchFamily="18" charset="0"/>
                <a:ea typeface="Cambria" panose="02040503050406030204" pitchFamily="18" charset="0"/>
              </a:rPr>
              <a:t> NGUYỄN VĂN BÌNH</a:t>
            </a:r>
          </a:p>
          <a:p>
            <a:pPr algn="ctr"/>
            <a:r>
              <a:rPr lang="en-US" sz="2400" b="1" dirty="0">
                <a:solidFill>
                  <a:srgbClr val="0070C0"/>
                </a:solidFill>
                <a:latin typeface="Cambria" panose="02040503050406030204" pitchFamily="18" charset="0"/>
                <a:ea typeface="Cambria" panose="02040503050406030204" pitchFamily="18" charset="0"/>
              </a:rPr>
              <a:t>(1910 – 1995)</a:t>
            </a:r>
          </a:p>
          <a:p>
            <a:pPr algn="ctr"/>
            <a:r>
              <a:rPr lang="vi-VN" sz="2400" b="1" dirty="0">
                <a:latin typeface="Cambria" panose="02040503050406030204" pitchFamily="18" charset="0"/>
                <a:ea typeface="Cambria" panose="02040503050406030204" pitchFamily="18" charset="0"/>
              </a:rPr>
              <a:t>Tổng giám mục tiên khởi của Tổng giáo phận Sài Gòn</a:t>
            </a:r>
            <a:endParaRPr lang="en-US" sz="24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79123CF-673E-0D90-98E9-B34B67040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36" y="3619500"/>
            <a:ext cx="4823489" cy="4799371"/>
          </a:xfrm>
          <a:prstGeom prst="rect">
            <a:avLst/>
          </a:prstGeom>
        </p:spPr>
      </p:pic>
    </p:spTree>
    <p:extLst>
      <p:ext uri="{BB962C8B-B14F-4D97-AF65-F5344CB8AC3E}">
        <p14:creationId xmlns:p14="http://schemas.microsoft.com/office/powerpoint/2010/main" val="2122504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325E3C24-301B-E7A8-9129-774999B9BC9D}"/>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285E1EAA-7E48-BAE7-31F8-E75E3C534671}"/>
              </a:ext>
            </a:extLst>
          </p:cNvPr>
          <p:cNvSpPr/>
          <p:nvPr/>
        </p:nvSpPr>
        <p:spPr>
          <a:xfrm>
            <a:off x="5638799" y="4370448"/>
            <a:ext cx="12558865" cy="5954652"/>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vi-VN" sz="2900" dirty="0"/>
              <a:t>Ông là cán bộ lãnh đạo dân tộc Hoa gắn bó với công tác dân tộc, đã đóng góp cho sự phát triển của dân tộc, có sức ảnh hưởng rộng lớn trong đồng bào các dân tộc, luôn định hướng và giáo dục truyền thống cho thanh niên là người dân tộc trong việc việc giữ gìn bản sắc văn hóa, tiếng nói chữ viết. Đảm nhận vị trí Chủ tịch Hội Văn học Nghệ thuật Thành phố, Ông luôn định hướng cho văn nghệ sĩ người dân tộc sáng tác những tác phẩm có giá trị, phản ánh đúng bản sắc văn hóa và truyền thống của dân tộc. Ông tham gia tích cực vào các hoạt động từ thiện, hỗ trợ người nghèo và các gia đình khó khăn trong cộng đồng dân tộc thiểu số. Ông đã trở thành tấm gương sáng về sự cống hiến và lòng yêu nước</a:t>
            </a:r>
            <a:r>
              <a:rPr lang="en-US" sz="2900" dirty="0">
                <a:cs typeface="Arial" panose="020B0604020202020204" pitchFamily="34" charset="0"/>
              </a:rPr>
              <a:t>.</a:t>
            </a:r>
          </a:p>
        </p:txBody>
      </p:sp>
      <p:cxnSp>
        <p:nvCxnSpPr>
          <p:cNvPr id="13" name="Straight Connector 12">
            <a:extLst>
              <a:ext uri="{FF2B5EF4-FFF2-40B4-BE49-F238E27FC236}">
                <a16:creationId xmlns:a16="http://schemas.microsoft.com/office/drawing/2014/main" id="{53F33A1A-22D8-DFF2-6C75-BEE530CC3095}"/>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94AB45-4D77-0BF2-9DDF-1BCB7B7B8113}"/>
              </a:ext>
            </a:extLst>
          </p:cNvPr>
          <p:cNvCxnSpPr>
            <a:cxnSpLocks/>
          </p:cNvCxnSpPr>
          <p:nvPr/>
        </p:nvCxnSpPr>
        <p:spPr>
          <a:xfrm>
            <a:off x="10134600" y="1028700"/>
            <a:ext cx="81534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B9AE8B5-CDA1-F3C5-7AA7-416F436D6893}"/>
              </a:ext>
            </a:extLst>
          </p:cNvPr>
          <p:cNvSpPr txBox="1"/>
          <p:nvPr/>
        </p:nvSpPr>
        <p:spPr>
          <a:xfrm>
            <a:off x="304800" y="395410"/>
            <a:ext cx="9601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Dân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tộc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tôn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5" name="TextBox 4">
            <a:extLst>
              <a:ext uri="{FF2B5EF4-FFF2-40B4-BE49-F238E27FC236}">
                <a16:creationId xmlns:a16="http://schemas.microsoft.com/office/drawing/2014/main" id="{3D46D054-8A69-4392-0AB8-A2FDE9AE5CDC}"/>
              </a:ext>
            </a:extLst>
          </p:cNvPr>
          <p:cNvSpPr txBox="1"/>
          <p:nvPr/>
        </p:nvSpPr>
        <p:spPr>
          <a:xfrm>
            <a:off x="5638799" y="1333500"/>
            <a:ext cx="12287865" cy="2893100"/>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Nghị</a:t>
            </a:r>
            <a:r>
              <a:rPr lang="en-US" sz="7200" b="1" dirty="0">
                <a:solidFill>
                  <a:srgbClr val="FF0000"/>
                </a:solidFill>
                <a:latin typeface="Cambria" panose="02040503050406030204" pitchFamily="18" charset="0"/>
                <a:ea typeface="Cambria" panose="02040503050406030204" pitchFamily="18" charset="0"/>
              </a:rPr>
              <a:t> Đoàn</a:t>
            </a:r>
          </a:p>
          <a:p>
            <a:pPr algn="ctr"/>
            <a:r>
              <a:rPr lang="en-US" sz="2800" b="1" dirty="0">
                <a:solidFill>
                  <a:srgbClr val="0070C0"/>
                </a:solidFill>
                <a:latin typeface="Cambria" panose="02040503050406030204" pitchFamily="18" charset="0"/>
                <a:ea typeface="Cambria" panose="02040503050406030204" pitchFamily="18" charset="0"/>
              </a:rPr>
              <a:t>(1928 - 2020)</a:t>
            </a:r>
            <a:endParaRPr lang="en-US" sz="2800" b="1" dirty="0">
              <a:solidFill>
                <a:srgbClr val="FF0000"/>
              </a:solidFill>
              <a:latin typeface="Cambria" panose="02040503050406030204" pitchFamily="18" charset="0"/>
              <a:ea typeface="Cambria" panose="02040503050406030204" pitchFamily="18" charset="0"/>
            </a:endParaRPr>
          </a:p>
          <a:p>
            <a:pPr algn="ctr"/>
            <a:endParaRPr lang="en-US" sz="1000" b="1" i="1" dirty="0">
              <a:solidFill>
                <a:srgbClr val="FF0000"/>
              </a:solidFill>
              <a:latin typeface="Cambria" panose="02040503050406030204" pitchFamily="18" charset="0"/>
              <a:ea typeface="Cambria" panose="02040503050406030204" pitchFamily="18" charset="0"/>
            </a:endParaRPr>
          </a:p>
          <a:p>
            <a:pPr algn="ctr"/>
            <a:r>
              <a:rPr lang="vi-VN" sz="2400" b="1" dirty="0">
                <a:latin typeface="Cambria" panose="02040503050406030204" pitchFamily="18" charset="0"/>
                <a:ea typeface="Cambria" panose="02040503050406030204" pitchFamily="18" charset="0"/>
              </a:rPr>
              <a:t>Nguyên Đại biểu Quốc hội Khóa VI, Thành ủy viên, Chủ tịch</a:t>
            </a:r>
            <a:r>
              <a:rPr lang="en-AE"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Ủy ban nhân dân Quận 5, Trưởng Ban Công tác người Hoa Thành phố, Chủ tich Hội văn học nghệ thuật</a:t>
            </a:r>
            <a:br>
              <a:rPr lang="en-AE" sz="2400" b="1" dirty="0">
                <a:latin typeface="Cambria" panose="02040503050406030204" pitchFamily="18" charset="0"/>
                <a:ea typeface="Cambria" panose="02040503050406030204" pitchFamily="18" charset="0"/>
              </a:rPr>
            </a:br>
            <a:r>
              <a:rPr lang="vi-VN" sz="2400" b="1" dirty="0">
                <a:latin typeface="Cambria" panose="02040503050406030204" pitchFamily="18" charset="0"/>
                <a:ea typeface="Cambria" panose="02040503050406030204" pitchFamily="18" charset="0"/>
              </a:rPr>
              <a:t>các dân tộc thiểu số T</a:t>
            </a:r>
            <a:r>
              <a:rPr lang="en-AE" sz="2400" b="1" dirty="0" err="1">
                <a:latin typeface="Cambria" panose="02040503050406030204" pitchFamily="18" charset="0"/>
                <a:ea typeface="Cambria" panose="02040503050406030204" pitchFamily="18" charset="0"/>
              </a:rPr>
              <a:t>hành</a:t>
            </a:r>
            <a:r>
              <a:rPr lang="en-AE" sz="2400" b="1" dirty="0">
                <a:latin typeface="Cambria" panose="02040503050406030204" pitchFamily="18" charset="0"/>
                <a:ea typeface="Cambria" panose="02040503050406030204" pitchFamily="18" charset="0"/>
              </a:rPr>
              <a:t> </a:t>
            </a:r>
            <a:r>
              <a:rPr lang="en-AE" sz="2400" b="1" dirty="0" err="1">
                <a:latin typeface="Cambria" panose="02040503050406030204" pitchFamily="18" charset="0"/>
                <a:ea typeface="Cambria" panose="02040503050406030204" pitchFamily="18" charset="0"/>
              </a:rPr>
              <a:t>phố</a:t>
            </a:r>
            <a:endParaRPr lang="en-US" sz="2400" b="1" dirty="0">
              <a:solidFill>
                <a:srgbClr val="0070C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4007A2A-61D4-3761-5034-BD1F85A4D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09" y="2933700"/>
            <a:ext cx="4568091" cy="6715094"/>
          </a:xfrm>
          <a:prstGeom prst="rect">
            <a:avLst/>
          </a:prstGeom>
        </p:spPr>
      </p:pic>
    </p:spTree>
    <p:extLst>
      <p:ext uri="{BB962C8B-B14F-4D97-AF65-F5344CB8AC3E}">
        <p14:creationId xmlns:p14="http://schemas.microsoft.com/office/powerpoint/2010/main" val="4020612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E0839C38-56C0-1E50-C7CA-78370156278C}"/>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5B923827-D29E-B18E-F742-F2BAEC76FBE5}"/>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586A8159-C021-8B98-96CE-CA152940106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810A24-69AE-8449-EC09-0EEAA0B4A38B}"/>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1" name="Flowchart: Alternate Process 20">
            <a:extLst>
              <a:ext uri="{FF2B5EF4-FFF2-40B4-BE49-F238E27FC236}">
                <a16:creationId xmlns:a16="http://schemas.microsoft.com/office/drawing/2014/main" id="{95B1148D-B122-7083-DB6A-74B1BDFD8849}"/>
              </a:ext>
            </a:extLst>
          </p:cNvPr>
          <p:cNvSpPr/>
          <p:nvPr/>
        </p:nvSpPr>
        <p:spPr>
          <a:xfrm>
            <a:off x="5371115" y="4000499"/>
            <a:ext cx="12688285" cy="601979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dụng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vê</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theo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đẩy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xuất</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kinh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doanh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nguồn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hóa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dồi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nắm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bắt</a:t>
            </a:r>
            <a:r>
              <a:rPr lang="en-US" sz="3000" dirty="0">
                <a:latin typeface="Arial" panose="020B0604020202020204" pitchFamily="34" charset="0"/>
                <a:cs typeface="Arial" panose="020B0604020202020204" pitchFamily="34" charset="0"/>
              </a:rPr>
              <a:t> xu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tại</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ở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mở</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Trung </a:t>
            </a:r>
            <a:r>
              <a:rPr lang="en-US" sz="3000" dirty="0" err="1">
                <a:latin typeface="Arial" panose="020B0604020202020204" pitchFamily="34" charset="0"/>
                <a:cs typeface="Arial" panose="020B0604020202020204" pitchFamily="34" charset="0"/>
              </a:rPr>
              <a:t>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đúng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ấn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lĩnh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riêng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tuyến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Hòa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quận</a:t>
            </a:r>
            <a:r>
              <a:rPr lang="en-US" sz="3000" dirty="0">
                <a:latin typeface="Arial" panose="020B0604020202020204" pitchFamily="34" charset="0"/>
                <a:cs typeface="Arial" panose="020B0604020202020204" pitchFamily="34" charset="0"/>
              </a:rPr>
              <a:t> Tân Bình.</a:t>
            </a:r>
          </a:p>
        </p:txBody>
      </p:sp>
      <p:pic>
        <p:nvPicPr>
          <p:cNvPr id="3" name="Picture 2">
            <a:extLst>
              <a:ext uri="{FF2B5EF4-FFF2-40B4-BE49-F238E27FC236}">
                <a16:creationId xmlns:a16="http://schemas.microsoft.com/office/drawing/2014/main" id="{E66C1555-82CA-C3DA-56F4-F36C7D1DD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95500"/>
            <a:ext cx="4996260" cy="6287666"/>
          </a:xfrm>
          <a:prstGeom prst="rect">
            <a:avLst/>
          </a:prstGeom>
        </p:spPr>
      </p:pic>
      <p:sp>
        <p:nvSpPr>
          <p:cNvPr id="2" name="TextBox 1">
            <a:extLst>
              <a:ext uri="{FF2B5EF4-FFF2-40B4-BE49-F238E27FC236}">
                <a16:creationId xmlns:a16="http://schemas.microsoft.com/office/drawing/2014/main" id="{01167D18-911C-EA33-8347-7030538DCFFA}"/>
              </a:ext>
            </a:extLst>
          </p:cNvPr>
          <p:cNvSpPr txBox="1"/>
          <p:nvPr/>
        </p:nvSpPr>
        <p:spPr>
          <a:xfrm>
            <a:off x="6857999" y="1572483"/>
            <a:ext cx="10287000" cy="233910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PHAN VĂN KHẢI</a:t>
            </a:r>
          </a:p>
          <a:p>
            <a:pPr algn="ctr"/>
            <a:r>
              <a:rPr lang="en-US" sz="2600" b="1" dirty="0">
                <a:solidFill>
                  <a:srgbClr val="0070C0"/>
                </a:solidFill>
                <a:latin typeface="Cambria" panose="02040503050406030204" pitchFamily="18" charset="0"/>
                <a:ea typeface="Cambria" panose="02040503050406030204" pitchFamily="18" charset="0"/>
              </a:rPr>
              <a:t>(1933 – 2018)</a:t>
            </a:r>
          </a:p>
          <a:p>
            <a:pPr algn="ct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UBND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1985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tháng</a:t>
            </a:r>
            <a:r>
              <a:rPr lang="en-US" sz="2400" b="1" dirty="0">
                <a:latin typeface="Cambria" panose="02040503050406030204" pitchFamily="18" charset="0"/>
                <a:ea typeface="Cambria" panose="02040503050406030204" pitchFamily="18" charset="0"/>
              </a:rPr>
              <a:t> 3/1989),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phủ</a:t>
            </a:r>
            <a:endParaRPr lang="en-US" sz="2400" b="1" dirty="0">
              <a:solidFill>
                <a:srgbClr val="0070C0"/>
              </a:solidFill>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964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25A7D3DA-4782-7ACF-0FB8-F4B11FBF19B7}"/>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990EB7B-4744-1561-F539-5FB8B4A67628}"/>
              </a:ext>
            </a:extLst>
          </p:cNvPr>
          <p:cNvSpPr/>
          <p:nvPr/>
        </p:nvSpPr>
        <p:spPr>
          <a:xfrm>
            <a:off x="5638799" y="4305300"/>
            <a:ext cx="12558865" cy="5954652"/>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2800" dirty="0">
                <a:latin typeface="Arial" panose="020B0604020202020204" pitchFamily="34" charset="0"/>
                <a:cs typeface="Arial" panose="020B0604020202020204" pitchFamily="34" charset="0"/>
              </a:rPr>
              <a:t>Ni </a:t>
            </a:r>
            <a:r>
              <a:rPr lang="en-US" sz="2800" dirty="0" err="1">
                <a:latin typeface="Arial" panose="020B0604020202020204" pitchFamily="34" charset="0"/>
                <a:cs typeface="Arial" panose="020B0604020202020204" pitchFamily="34" charset="0"/>
              </a:rPr>
              <a:t>Sư</a:t>
            </a:r>
            <a:r>
              <a:rPr lang="en-US" sz="2800" dirty="0">
                <a:latin typeface="Arial" panose="020B0604020202020204" pitchFamily="34" charset="0"/>
                <a:cs typeface="Arial" panose="020B0604020202020204" pitchFamily="34" charset="0"/>
              </a:rPr>
              <a:t> Huỳnh Liên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thầm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hòa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1975,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viên</a:t>
            </a:r>
            <a:r>
              <a:rPr lang="en-US" sz="2800" dirty="0">
                <a:latin typeface="Arial" panose="020B0604020202020204" pitchFamily="34" charset="0"/>
                <a:cs typeface="Arial" panose="020B0604020202020204" pitchFamily="34" charset="0"/>
              </a:rPr>
              <a:t> Đoàn </a:t>
            </a:r>
            <a:r>
              <a:rPr lang="en-US" sz="2800" dirty="0" err="1">
                <a:latin typeface="Arial" panose="020B0604020202020204" pitchFamily="34" charset="0"/>
                <a:cs typeface="Arial" panose="020B0604020202020204" pitchFamily="34" charset="0"/>
              </a:rPr>
              <a:t>Đại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Hiệp</a:t>
            </a:r>
            <a:r>
              <a:rPr lang="en-US" sz="2800" dirty="0">
                <a:latin typeface="Arial" panose="020B0604020202020204" pitchFamily="34" charset="0"/>
                <a:cs typeface="Arial" panose="020B0604020202020204" pitchFamily="34" charset="0"/>
              </a:rPr>
              <a:t> Thương </a:t>
            </a:r>
            <a:r>
              <a:rPr lang="en-US" sz="2800" dirty="0" err="1">
                <a:latin typeface="Arial" panose="020B0604020202020204" pitchFamily="34" charset="0"/>
                <a:cs typeface="Arial" panose="020B0604020202020204" pitchFamily="34" charset="0"/>
              </a:rPr>
              <a:t>Thống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r>
              <a:rPr lang="en-US" sz="2800" dirty="0">
                <a:latin typeface="Arial" panose="020B0604020202020204" pitchFamily="34" charset="0"/>
                <a:cs typeface="Arial" panose="020B0604020202020204" pitchFamily="34" charset="0"/>
              </a:rPr>
              <a:t> Tổ Quốc Việt Nam,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sắc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Nhật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3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dược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tiếng</a:t>
            </a:r>
            <a:r>
              <a:rPr lang="en-US" sz="2800" dirty="0">
                <a:latin typeface="Arial" panose="020B0604020202020204" pitchFamily="34" charset="0"/>
                <a:cs typeface="Arial" panose="020B0604020202020204" pitchFamily="34" charset="0"/>
              </a:rPr>
              <a:t> vang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khởi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lễ</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hòa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góp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bi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giáo</a:t>
            </a:r>
            <a:r>
              <a:rPr lang="en-US" sz="2800" dirty="0">
                <a:latin typeface="Arial" panose="020B0604020202020204" pitchFamily="34" charset="0"/>
                <a:cs typeface="Arial" panose="020B0604020202020204" pitchFamily="34" charset="0"/>
              </a:rPr>
              <a:t> Việt Nam. Di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tỏa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19617323-D198-4BDB-0720-ACDA0FC239CE}"/>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7F6D75-4A0F-75E6-B198-9C6AD4163E3C}"/>
              </a:ext>
            </a:extLst>
          </p:cNvPr>
          <p:cNvCxnSpPr>
            <a:cxnSpLocks/>
          </p:cNvCxnSpPr>
          <p:nvPr/>
        </p:nvCxnSpPr>
        <p:spPr>
          <a:xfrm>
            <a:off x="10134600" y="1028700"/>
            <a:ext cx="81534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A26213-2148-C08C-D529-2CB8BF37D660}"/>
              </a:ext>
            </a:extLst>
          </p:cNvPr>
          <p:cNvSpPr txBox="1"/>
          <p:nvPr/>
        </p:nvSpPr>
        <p:spPr>
          <a:xfrm>
            <a:off x="304800" y="395410"/>
            <a:ext cx="9601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Dân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tộc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tôn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2" name="TextBox 1">
            <a:extLst>
              <a:ext uri="{FF2B5EF4-FFF2-40B4-BE49-F238E27FC236}">
                <a16:creationId xmlns:a16="http://schemas.microsoft.com/office/drawing/2014/main" id="{063EB482-2EBC-D4FB-A761-635CDD009B51}"/>
              </a:ext>
            </a:extLst>
          </p:cNvPr>
          <p:cNvSpPr txBox="1"/>
          <p:nvPr/>
        </p:nvSpPr>
        <p:spPr>
          <a:xfrm>
            <a:off x="5638799" y="1257300"/>
            <a:ext cx="12287865" cy="2923877"/>
          </a:xfrm>
          <a:prstGeom prst="rect">
            <a:avLst/>
          </a:prstGeom>
          <a:noFill/>
        </p:spPr>
        <p:txBody>
          <a:bodyPr wrap="square" rtlCol="0">
            <a:spAutoFit/>
          </a:bodyPr>
          <a:lstStyle/>
          <a:p>
            <a:pPr algn="ctr"/>
            <a:r>
              <a:rPr lang="en-US" sz="4000" b="1" dirty="0">
                <a:solidFill>
                  <a:srgbClr val="0070C0"/>
                </a:solidFill>
                <a:latin typeface="Cambria" panose="02040503050406030204" pitchFamily="18" charset="0"/>
                <a:ea typeface="Cambria" panose="02040503050406030204" pitchFamily="18" charset="0"/>
              </a:rPr>
              <a:t>Ni </a:t>
            </a:r>
            <a:r>
              <a:rPr lang="en-US" sz="4000" b="1" dirty="0" err="1">
                <a:solidFill>
                  <a:srgbClr val="0070C0"/>
                </a:solidFill>
                <a:latin typeface="Cambria" panose="02040503050406030204" pitchFamily="18" charset="0"/>
                <a:ea typeface="Cambria" panose="02040503050406030204" pitchFamily="18" charset="0"/>
              </a:rPr>
              <a:t>sư</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trưởng</a:t>
            </a:r>
            <a:endParaRPr lang="en-US" sz="4000" b="1" dirty="0">
              <a:latin typeface="Cambria" panose="02040503050406030204" pitchFamily="18" charset="0"/>
              <a:ea typeface="Cambria" panose="02040503050406030204" pitchFamily="18" charset="0"/>
            </a:endParaRPr>
          </a:p>
          <a:p>
            <a:pPr algn="ctr"/>
            <a:r>
              <a:rPr lang="en-US" sz="7200" b="1" dirty="0">
                <a:solidFill>
                  <a:srgbClr val="FF0000"/>
                </a:solidFill>
                <a:latin typeface="Cambria" panose="02040503050406030204" pitchFamily="18" charset="0"/>
                <a:ea typeface="Cambria" panose="02040503050406030204" pitchFamily="18" charset="0"/>
              </a:rPr>
              <a:t>THÍCH NỮ HUỲNH LIÊN</a:t>
            </a:r>
          </a:p>
          <a:p>
            <a:pPr algn="ctr"/>
            <a:r>
              <a:rPr lang="en-US" sz="2400" b="1" dirty="0">
                <a:solidFill>
                  <a:srgbClr val="0070C0"/>
                </a:solidFill>
                <a:latin typeface="Cambria" panose="02040503050406030204" pitchFamily="18" charset="0"/>
                <a:ea typeface="Cambria" panose="02040503050406030204" pitchFamily="18" charset="0"/>
              </a:rPr>
              <a:t>(1923 - 1987)</a:t>
            </a:r>
          </a:p>
          <a:p>
            <a:pPr algn="ct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lập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trụ</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Nghiêm;</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lập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lãnh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đạo</a:t>
            </a:r>
            <a:r>
              <a:rPr lang="en-US" sz="2400" b="1" dirty="0">
                <a:latin typeface="Cambria" panose="02040503050406030204" pitchFamily="18" charset="0"/>
                <a:ea typeface="Cambria" panose="02040503050406030204" pitchFamily="18" charset="0"/>
              </a:rPr>
              <a:t> Ni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Bắc </a:t>
            </a:r>
            <a:r>
              <a:rPr lang="en-US" sz="2400" b="1" dirty="0" err="1">
                <a:latin typeface="Cambria" panose="02040503050406030204" pitchFamily="18" charset="0"/>
                <a:ea typeface="Cambria" panose="02040503050406030204" pitchFamily="18" charset="0"/>
              </a:rPr>
              <a:t>tông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miền</a:t>
            </a:r>
            <a:r>
              <a:rPr lang="en-US" sz="2400" b="1" dirty="0">
                <a:latin typeface="Cambria" panose="02040503050406030204" pitchFamily="18" charset="0"/>
                <a:ea typeface="Cambria" panose="02040503050406030204" pitchFamily="18" charset="0"/>
              </a:rPr>
              <a:t> Nam Việt Nam</a:t>
            </a:r>
          </a:p>
        </p:txBody>
      </p:sp>
      <p:pic>
        <p:nvPicPr>
          <p:cNvPr id="6" name="Picture 5">
            <a:extLst>
              <a:ext uri="{FF2B5EF4-FFF2-40B4-BE49-F238E27FC236}">
                <a16:creationId xmlns:a16="http://schemas.microsoft.com/office/drawing/2014/main" id="{D06CE7D5-FB9C-F44F-C2A4-41A7D6AA9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162300"/>
            <a:ext cx="4703308" cy="6547004"/>
          </a:xfrm>
          <a:prstGeom prst="rect">
            <a:avLst/>
          </a:prstGeom>
        </p:spPr>
      </p:pic>
    </p:spTree>
    <p:extLst>
      <p:ext uri="{BB962C8B-B14F-4D97-AF65-F5344CB8AC3E}">
        <p14:creationId xmlns:p14="http://schemas.microsoft.com/office/powerpoint/2010/main" val="3464225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C4B9710-7F12-0291-41A0-ECC31956A4E1}"/>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37199BB1-81D6-B8EA-ABBF-36D76E68030C}"/>
              </a:ext>
            </a:extLst>
          </p:cNvPr>
          <p:cNvSpPr/>
          <p:nvPr/>
        </p:nvSpPr>
        <p:spPr>
          <a:xfrm>
            <a:off x="5641257" y="4533900"/>
            <a:ext cx="12558865" cy="4876799"/>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tôn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nổi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triển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mọi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hơn</a:t>
            </a:r>
            <a:r>
              <a:rPr lang="en-US" sz="3000" dirty="0">
                <a:latin typeface="Arial" panose="020B0604020202020204" pitchFamily="34" charset="0"/>
                <a:cs typeface="Arial" panose="020B0604020202020204" pitchFamily="34" charset="0"/>
              </a:rPr>
              <a:t> 50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Hòa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cốt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mẫu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pháp</a:t>
            </a:r>
            <a:r>
              <a:rPr lang="en-US" sz="3000" dirty="0">
                <a:latin typeface="Arial" panose="020B0604020202020204" pitchFamily="34" charset="0"/>
                <a:cs typeface="Arial" panose="020B0604020202020204" pitchFamily="34" charset="0"/>
              </a:rPr>
              <a:t> -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nghĩa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Hòa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Huê</a:t>
            </a:r>
            <a:r>
              <a:rPr lang="en-US" sz="3000" dirty="0">
                <a:latin typeface="Arial" panose="020B0604020202020204" pitchFamily="34" charset="0"/>
                <a:cs typeface="Arial" panose="020B0604020202020204" pitchFamily="34" charset="0"/>
              </a:rPr>
              <a:t> Nghiêm,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ngôi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chùa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đẹp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ở Thành </a:t>
            </a:r>
            <a:r>
              <a:rPr lang="en-US" sz="3000" dirty="0" err="1">
                <a:latin typeface="Arial" panose="020B0604020202020204" pitchFamily="34" charset="0"/>
                <a:cs typeface="Arial" panose="020B0604020202020204" pitchFamily="34" charset="0"/>
              </a:rPr>
              <a:t>phố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a:t>
            </a:r>
            <a:r>
              <a:rPr lang="en-US" sz="3000" dirty="0">
                <a:latin typeface="Arial" panose="020B0604020202020204" pitchFamily="34" charset="0"/>
                <a:cs typeface="Arial" panose="020B0604020202020204" pitchFamily="34" charset="0"/>
              </a:rPr>
              <a:t> Chí Minh</a:t>
            </a:r>
            <a:r>
              <a:rPr lang="en-US" sz="28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6014E77F-7B8E-6341-5127-49DF62CF706A}"/>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6C03DE2-4AFB-19C8-FFAC-D7DE0113EE13}"/>
              </a:ext>
            </a:extLst>
          </p:cNvPr>
          <p:cNvCxnSpPr>
            <a:cxnSpLocks/>
          </p:cNvCxnSpPr>
          <p:nvPr/>
        </p:nvCxnSpPr>
        <p:spPr>
          <a:xfrm>
            <a:off x="10134600" y="1028700"/>
            <a:ext cx="81534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558823-6DD5-F058-EBA6-CD07AD63B08D}"/>
              </a:ext>
            </a:extLst>
          </p:cNvPr>
          <p:cNvSpPr txBox="1"/>
          <p:nvPr/>
        </p:nvSpPr>
        <p:spPr>
          <a:xfrm>
            <a:off x="304800" y="395410"/>
            <a:ext cx="9601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Dân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tộc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tôn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2" name="TextBox 1">
            <a:extLst>
              <a:ext uri="{FF2B5EF4-FFF2-40B4-BE49-F238E27FC236}">
                <a16:creationId xmlns:a16="http://schemas.microsoft.com/office/drawing/2014/main" id="{6B9E2EEB-E43E-7F0F-69FC-03CA19708E5A}"/>
              </a:ext>
            </a:extLst>
          </p:cNvPr>
          <p:cNvSpPr txBox="1"/>
          <p:nvPr/>
        </p:nvSpPr>
        <p:spPr>
          <a:xfrm>
            <a:off x="5638799" y="1257300"/>
            <a:ext cx="12287865" cy="307776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Trưởng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Hòa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thượng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chủ</a:t>
            </a:r>
            <a:endParaRPr lang="en-US" sz="4000" b="1" dirty="0">
              <a:latin typeface="Cambria" panose="02040503050406030204" pitchFamily="18" charset="0"/>
              <a:ea typeface="Cambria" panose="02040503050406030204" pitchFamily="18" charset="0"/>
            </a:endParaRPr>
          </a:p>
          <a:p>
            <a:pPr algn="ctr"/>
            <a:r>
              <a:rPr lang="en-US" sz="7200" b="1" dirty="0">
                <a:solidFill>
                  <a:srgbClr val="FF0000"/>
                </a:solidFill>
                <a:latin typeface="Cambria" panose="02040503050406030204" pitchFamily="18" charset="0"/>
                <a:ea typeface="Cambria" panose="02040503050406030204" pitchFamily="18" charset="0"/>
              </a:rPr>
              <a:t>THÍCH TRÍ QUẢNG</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1940)</a:t>
            </a:r>
          </a:p>
          <a:p>
            <a:pPr algn="ctr"/>
            <a:endParaRPr lang="en-US" sz="1000" b="1" dirty="0">
              <a:solidFill>
                <a:srgbClr val="0070C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minh</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ương</a:t>
            </a:r>
            <a:r>
              <a:rPr lang="en-US" sz="2400" b="1" dirty="0">
                <a:latin typeface="Cambria" panose="02040503050406030204" pitchFamily="18" charset="0"/>
                <a:ea typeface="Cambria" panose="02040503050406030204" pitchFamily="18" charset="0"/>
              </a:rPr>
              <a:t>,</a:t>
            </a:r>
            <a:br>
              <a:rPr lang="en-US" sz="2400" b="1" dirty="0">
                <a:latin typeface="Cambria" panose="02040503050406030204" pitchFamily="18" charset="0"/>
                <a:ea typeface="Cambria" panose="02040503050406030204" pitchFamily="18" charset="0"/>
              </a:rPr>
            </a:br>
            <a:r>
              <a:rPr lang="en-US" sz="2400" b="1" dirty="0">
                <a:latin typeface="Cambria" panose="02040503050406030204" pitchFamily="18" charset="0"/>
                <a:ea typeface="Cambria" panose="02040503050406030204" pitchFamily="18" charset="0"/>
              </a:rPr>
              <a:t>Viện </a:t>
            </a:r>
            <a:r>
              <a:rPr lang="en-US" sz="2400" b="1" dirty="0" err="1">
                <a:latin typeface="Cambria" panose="02040503050406030204" pitchFamily="18" charset="0"/>
                <a:ea typeface="Cambria" panose="02040503050406030204" pitchFamily="18" charset="0"/>
              </a:rPr>
              <a:t>trưởng</a:t>
            </a:r>
            <a:r>
              <a:rPr lang="en-US" sz="2400" b="1" dirty="0">
                <a:latin typeface="Cambria" panose="02040503050406030204" pitchFamily="18" charset="0"/>
                <a:ea typeface="Cambria" panose="02040503050406030204" pitchFamily="18" charset="0"/>
              </a:rPr>
              <a:t> Học </a:t>
            </a:r>
            <a:r>
              <a:rPr lang="en-US" sz="2400" b="1" dirty="0" err="1">
                <a:latin typeface="Cambria" panose="02040503050406030204" pitchFamily="18" charset="0"/>
                <a:ea typeface="Cambria" panose="02040503050406030204" pitchFamily="18" charset="0"/>
              </a:rPr>
              <a:t>viện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giáo</a:t>
            </a:r>
            <a:r>
              <a:rPr lang="en-US" sz="2400" b="1" dirty="0">
                <a:latin typeface="Cambria" panose="02040503050406030204" pitchFamily="18" charset="0"/>
                <a:ea typeface="Cambria" panose="02040503050406030204" pitchFamily="18" charset="0"/>
              </a:rPr>
              <a:t> Việt Nam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p>
        </p:txBody>
      </p:sp>
      <p:pic>
        <p:nvPicPr>
          <p:cNvPr id="5" name="Picture 4">
            <a:extLst>
              <a:ext uri="{FF2B5EF4-FFF2-40B4-BE49-F238E27FC236}">
                <a16:creationId xmlns:a16="http://schemas.microsoft.com/office/drawing/2014/main" id="{7FACD3BE-9634-259D-1971-72982EC05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781300"/>
            <a:ext cx="4725351" cy="6057900"/>
          </a:xfrm>
          <a:prstGeom prst="rect">
            <a:avLst/>
          </a:prstGeom>
        </p:spPr>
      </p:pic>
    </p:spTree>
    <p:extLst>
      <p:ext uri="{BB962C8B-B14F-4D97-AF65-F5344CB8AC3E}">
        <p14:creationId xmlns:p14="http://schemas.microsoft.com/office/powerpoint/2010/main" val="1623255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739738E3-0C9D-C99F-C8A9-45A95613F102}"/>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FFD1BC1-8000-C4F0-6154-9CC770A1F0E9}"/>
              </a:ext>
            </a:extLst>
          </p:cNvPr>
          <p:cNvSpPr/>
          <p:nvPr/>
        </p:nvSpPr>
        <p:spPr>
          <a:xfrm>
            <a:off x="5641257" y="4076700"/>
            <a:ext cx="12558865" cy="6195873"/>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just"/>
            <a:endParaRPr lang="en-US" sz="2000" b="1" dirty="0">
              <a:solidFill>
                <a:srgbClr val="0070C0"/>
              </a:solidFill>
              <a:latin typeface="Arial" panose="020B0604020202020204" pitchFamily="34" charset="0"/>
              <a:cs typeface="Arial" panose="020B0604020202020204" pitchFamily="34" charset="0"/>
            </a:endParaRPr>
          </a:p>
          <a:p>
            <a:pPr indent="722313" algn="just" fontAlgn="auto"/>
            <a:r>
              <a:rPr lang="en-US" sz="2900" dirty="0" err="1">
                <a:latin typeface="Arial" panose="020B0604020202020204" pitchFamily="34" charset="0"/>
                <a:cs typeface="Arial" panose="020B0604020202020204" pitchFamily="34" charset="0"/>
              </a:rPr>
              <a:t>Gioan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Baotixita</a:t>
            </a:r>
            <a:r>
              <a:rPr lang="en-US" sz="2900" dirty="0">
                <a:latin typeface="Arial" panose="020B0604020202020204" pitchFamily="34" charset="0"/>
                <a:cs typeface="Arial" panose="020B0604020202020204" pitchFamily="34" charset="0"/>
              </a:rPr>
              <a:t> Lê Đức Thịnh </a:t>
            </a:r>
            <a:r>
              <a:rPr lang="en-US" sz="2900" dirty="0" err="1">
                <a:latin typeface="Arial" panose="020B0604020202020204" pitchFamily="34" charset="0"/>
                <a:cs typeface="Arial" panose="020B0604020202020204" pitchFamily="34" charset="0"/>
              </a:rPr>
              <a:t>là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đầu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châu</a:t>
            </a:r>
            <a:r>
              <a:rPr lang="en-US" sz="2900" dirty="0">
                <a:latin typeface="Arial" panose="020B0604020202020204" pitchFamily="34" charset="0"/>
                <a:cs typeface="Arial" panose="020B0604020202020204" pitchFamily="34" charset="0"/>
              </a:rPr>
              <a:t> Á </a:t>
            </a:r>
            <a:r>
              <a:rPr lang="en-US" sz="2900" dirty="0" err="1">
                <a:latin typeface="Arial" panose="020B0604020202020204" pitchFamily="34" charset="0"/>
                <a:cs typeface="Arial" panose="020B0604020202020204" pitchFamily="34" charset="0"/>
              </a:rPr>
              <a:t>được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Tòa</a:t>
            </a:r>
            <a:r>
              <a:rPr lang="en-US" sz="2900" dirty="0">
                <a:latin typeface="Arial" panose="020B0604020202020204" pitchFamily="34" charset="0"/>
                <a:cs typeface="Arial" panose="020B0604020202020204" pitchFamily="34" charset="0"/>
              </a:rPr>
              <a:t> Thánh Vatican </a:t>
            </a:r>
            <a:r>
              <a:rPr lang="en-US" sz="2900" dirty="0" err="1">
                <a:latin typeface="Arial" panose="020B0604020202020204" pitchFamily="34" charset="0"/>
                <a:cs typeface="Arial" panose="020B0604020202020204" pitchFamily="34" charset="0"/>
              </a:rPr>
              <a:t>trao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tước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phẩm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Hiệp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sĩ</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Đại</a:t>
            </a:r>
            <a:r>
              <a:rPr lang="en-US" sz="2900" dirty="0">
                <a:latin typeface="Arial" panose="020B0604020202020204" pitchFamily="34" charset="0"/>
                <a:cs typeface="Arial" panose="020B0604020202020204" pitchFamily="34" charset="0"/>
              </a:rPr>
              <a:t> Thánh </a:t>
            </a:r>
            <a:r>
              <a:rPr lang="en-US" sz="2900" dirty="0" err="1">
                <a:latin typeface="Arial" panose="020B0604020202020204" pitchFamily="34" charset="0"/>
                <a:cs typeface="Arial" panose="020B0604020202020204" pitchFamily="34" charset="0"/>
              </a:rPr>
              <a:t>giá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một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hiệu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cao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quý</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uy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tín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hội</a:t>
            </a:r>
            <a:r>
              <a:rPr lang="en-US" sz="2900" dirty="0">
                <a:latin typeface="Arial" panose="020B0604020202020204" pitchFamily="34" charset="0"/>
                <a:cs typeface="Arial" panose="020B0604020202020204" pitchFamily="34" charset="0"/>
              </a:rPr>
              <a:t> Công </a:t>
            </a:r>
            <a:r>
              <a:rPr lang="en-US" sz="2900" dirty="0" err="1">
                <a:latin typeface="Arial" panose="020B0604020202020204" pitchFamily="34" charset="0"/>
                <a:cs typeface="Arial" panose="020B0604020202020204" pitchFamily="34" charset="0"/>
              </a:rPr>
              <a:t>giáo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thường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xuyên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hoạt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động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nguyện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giúp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nghèo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đình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chính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sách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các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dân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tộc</a:t>
            </a:r>
            <a:r>
              <a:rPr lang="en-US" sz="2900" dirty="0">
                <a:latin typeface="Arial" panose="020B0604020202020204" pitchFamily="34" charset="0"/>
                <a:cs typeface="Arial" panose="020B0604020202020204" pitchFamily="34" charset="0"/>
              </a:rPr>
              <a:t>…</a:t>
            </a:r>
            <a:r>
              <a:rPr lang="en-US" sz="2900" dirty="0" err="1">
                <a:latin typeface="Arial" panose="020B0604020202020204" pitchFamily="34" charset="0"/>
                <a:cs typeface="Arial" panose="020B0604020202020204" pitchFamily="34" charset="0"/>
              </a:rPr>
              <a:t>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những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vùng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xâu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vùng</a:t>
            </a:r>
            <a:r>
              <a:rPr lang="en-US" sz="2900" dirty="0">
                <a:latin typeface="Arial" panose="020B0604020202020204" pitchFamily="34" charset="0"/>
                <a:cs typeface="Arial" panose="020B0604020202020204" pitchFamily="34" charset="0"/>
              </a:rPr>
              <a:t> xa </a:t>
            </a:r>
            <a:r>
              <a:rPr lang="en-US" sz="2900" dirty="0" err="1">
                <a:latin typeface="Arial" panose="020B0604020202020204" pitchFamily="34" charset="0"/>
                <a:cs typeface="Arial" panose="020B0604020202020204" pitchFamily="34" charset="0"/>
              </a:rPr>
              <a:t>xôi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đất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nước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lặn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lội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trong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các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vùng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các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dân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tộc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để</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trao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quà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tặng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tình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thương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khảo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sống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hoạt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dân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rồi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vận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động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trường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học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trường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nghề</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dựng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sở</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tầng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ăn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việc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niên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nghèo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gọi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chung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tay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chăm</a:t>
            </a:r>
            <a:r>
              <a:rPr lang="en-US" sz="2900" dirty="0">
                <a:latin typeface="Arial" panose="020B0604020202020204" pitchFamily="34" charset="0"/>
                <a:cs typeface="Arial" panose="020B0604020202020204" pitchFamily="34" charset="0"/>
              </a:rPr>
              <a:t> lo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nghèo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người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bất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hạnh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giúp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trẻ</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khuyết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tật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Nhắc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nói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về</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trình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miệt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mài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cống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hiến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a:t>
            </a:r>
            <a:r>
              <a:rPr lang="en-US" sz="2900" dirty="0">
                <a:latin typeface="Arial" panose="020B06040202020202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8EC99D86-5A6A-C5AD-AD39-A24F4E4BE1B0}"/>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0A3474-2132-97AB-B36E-AA75C33CEE4F}"/>
              </a:ext>
            </a:extLst>
          </p:cNvPr>
          <p:cNvCxnSpPr>
            <a:cxnSpLocks/>
          </p:cNvCxnSpPr>
          <p:nvPr/>
        </p:nvCxnSpPr>
        <p:spPr>
          <a:xfrm>
            <a:off x="10134600" y="1028700"/>
            <a:ext cx="81534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18E9DE-3951-0FD4-D641-5D9D0B7AEDBE}"/>
              </a:ext>
            </a:extLst>
          </p:cNvPr>
          <p:cNvSpPr txBox="1"/>
          <p:nvPr/>
        </p:nvSpPr>
        <p:spPr>
          <a:xfrm>
            <a:off x="304800" y="395410"/>
            <a:ext cx="9601200" cy="709490"/>
          </a:xfrm>
          <a:prstGeom prst="rect">
            <a:avLst/>
          </a:prstGeom>
        </p:spPr>
        <p:txBody>
          <a:bodyPr wrap="square"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VIII.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Dân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tộc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tôn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giáo</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sp>
        <p:nvSpPr>
          <p:cNvPr id="2" name="TextBox 1">
            <a:extLst>
              <a:ext uri="{FF2B5EF4-FFF2-40B4-BE49-F238E27FC236}">
                <a16:creationId xmlns:a16="http://schemas.microsoft.com/office/drawing/2014/main" id="{C169EB79-97E4-4565-31B8-A604B5C20268}"/>
              </a:ext>
            </a:extLst>
          </p:cNvPr>
          <p:cNvSpPr txBox="1"/>
          <p:nvPr/>
        </p:nvSpPr>
        <p:spPr>
          <a:xfrm>
            <a:off x="5367799" y="1181100"/>
            <a:ext cx="12558865" cy="270843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Hiệp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sĩ</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Đại</a:t>
            </a:r>
            <a:r>
              <a:rPr lang="en-US" sz="4000" b="1" dirty="0">
                <a:solidFill>
                  <a:srgbClr val="0070C0"/>
                </a:solidFill>
                <a:latin typeface="Cambria" panose="02040503050406030204" pitchFamily="18" charset="0"/>
                <a:ea typeface="Cambria" panose="02040503050406030204" pitchFamily="18" charset="0"/>
              </a:rPr>
              <a:t> Thánh </a:t>
            </a:r>
            <a:r>
              <a:rPr lang="en-US" sz="4000" b="1" dirty="0" err="1">
                <a:solidFill>
                  <a:srgbClr val="0070C0"/>
                </a:solidFill>
                <a:latin typeface="Cambria" panose="02040503050406030204" pitchFamily="18" charset="0"/>
                <a:ea typeface="Cambria" panose="02040503050406030204" pitchFamily="18" charset="0"/>
              </a:rPr>
              <a:t>giá</a:t>
            </a:r>
            <a:endParaRPr lang="en-US" sz="4000" b="1" dirty="0">
              <a:latin typeface="Cambria" panose="02040503050406030204" pitchFamily="18" charset="0"/>
              <a:ea typeface="Cambria" panose="02040503050406030204" pitchFamily="18" charset="0"/>
            </a:endParaRPr>
          </a:p>
          <a:p>
            <a:pPr algn="ctr"/>
            <a:r>
              <a:rPr lang="en-US" sz="7200" b="1" dirty="0" err="1">
                <a:solidFill>
                  <a:srgbClr val="FF0000"/>
                </a:solidFill>
                <a:latin typeface="Cambria" panose="02040503050406030204" pitchFamily="18" charset="0"/>
                <a:ea typeface="Cambria" panose="02040503050406030204" pitchFamily="18" charset="0"/>
              </a:rPr>
              <a:t>Gioan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Baotixita</a:t>
            </a:r>
            <a:r>
              <a:rPr lang="en-US" sz="7200" b="1" dirty="0">
                <a:solidFill>
                  <a:srgbClr val="FF0000"/>
                </a:solidFill>
                <a:latin typeface="Cambria" panose="02040503050406030204" pitchFamily="18" charset="0"/>
                <a:ea typeface="Cambria" panose="02040503050406030204" pitchFamily="18" charset="0"/>
              </a:rPr>
              <a:t> Lê Đức Thịnh</a:t>
            </a:r>
          </a:p>
          <a:p>
            <a:pPr algn="ctr"/>
            <a:r>
              <a:rPr lang="en-US" sz="2400" b="1" dirty="0">
                <a:solidFill>
                  <a:srgbClr val="0070C0"/>
                </a:solidFill>
                <a:latin typeface="Cambria" panose="02040503050406030204" pitchFamily="18" charset="0"/>
                <a:ea typeface="Cambria" panose="02040503050406030204" pitchFamily="18" charset="0"/>
              </a:rPr>
              <a:t>(Sinh </a:t>
            </a:r>
            <a:r>
              <a:rPr lang="en-US" sz="2400" b="1" dirty="0" err="1">
                <a:solidFill>
                  <a:srgbClr val="0070C0"/>
                </a:solidFill>
                <a:latin typeface="Cambria" panose="02040503050406030204" pitchFamily="18" charset="0"/>
                <a:ea typeface="Cambria" panose="02040503050406030204" pitchFamily="18" charset="0"/>
              </a:rPr>
              <a:t>năm</a:t>
            </a:r>
            <a:r>
              <a:rPr lang="en-US" sz="2400" b="1" dirty="0">
                <a:solidFill>
                  <a:srgbClr val="0070C0"/>
                </a:solidFill>
                <a:latin typeface="Cambria" panose="02040503050406030204" pitchFamily="18" charset="0"/>
                <a:ea typeface="Cambria" panose="02040503050406030204" pitchFamily="18" charset="0"/>
              </a:rPr>
              <a:t> 1961)</a:t>
            </a:r>
          </a:p>
          <a:p>
            <a:pPr algn="ctr"/>
            <a:endParaRPr lang="en-US" sz="1000" b="1" dirty="0">
              <a:solidFill>
                <a:srgbClr val="0070C0"/>
              </a:solidFill>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Hiệp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giá</a:t>
            </a:r>
            <a:r>
              <a:rPr lang="en-US" sz="2400" b="1" dirty="0">
                <a:latin typeface="Cambria" panose="02040503050406030204" pitchFamily="18" charset="0"/>
                <a:ea typeface="Cambria" panose="02040503050406030204" pitchFamily="18" charset="0"/>
              </a:rPr>
              <a:t> do </a:t>
            </a:r>
            <a:r>
              <a:rPr lang="en-US" sz="2400" b="1" dirty="0" err="1">
                <a:latin typeface="Cambria" panose="02040503050406030204" pitchFamily="18" charset="0"/>
                <a:ea typeface="Cambria" panose="02040503050406030204" pitchFamily="18" charset="0"/>
              </a:rPr>
              <a:t>Tòa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thánh</a:t>
            </a:r>
            <a:r>
              <a:rPr lang="en-US" sz="2400" b="1" dirty="0">
                <a:latin typeface="Cambria" panose="02040503050406030204" pitchFamily="18" charset="0"/>
                <a:ea typeface="Cambria" panose="02040503050406030204" pitchFamily="18" charset="0"/>
              </a:rPr>
              <a:t> Vatican </a:t>
            </a:r>
            <a:r>
              <a:rPr lang="en-US" sz="2400" b="1" dirty="0" err="1">
                <a:latin typeface="Cambria" panose="02040503050406030204" pitchFamily="18" charset="0"/>
                <a:ea typeface="Cambria" panose="02040503050406030204" pitchFamily="18" charset="0"/>
              </a:rPr>
              <a:t>phong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tước</a:t>
            </a:r>
            <a:endParaRPr lang="en-US" sz="24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800922F-FDA4-BDFE-5212-18406E43F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36" y="3249888"/>
            <a:ext cx="4744064" cy="6641690"/>
          </a:xfrm>
          <a:prstGeom prst="rect">
            <a:avLst/>
          </a:prstGeom>
        </p:spPr>
      </p:pic>
    </p:spTree>
    <p:extLst>
      <p:ext uri="{BB962C8B-B14F-4D97-AF65-F5344CB8AC3E}">
        <p14:creationId xmlns:p14="http://schemas.microsoft.com/office/powerpoint/2010/main" val="158819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5E08C8DA-9B18-489C-B23F-BE2A2EB17D22}"/>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6014937B-3FA2-DDBC-7312-DFA4E7329E8C}"/>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3418167D-0362-6FAE-5D76-B14B39018136}"/>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BB0E6E-E530-A57B-9798-4356ABFBCAD0}"/>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1" name="Flowchart: Alternate Process 20">
            <a:extLst>
              <a:ext uri="{FF2B5EF4-FFF2-40B4-BE49-F238E27FC236}">
                <a16:creationId xmlns:a16="http://schemas.microsoft.com/office/drawing/2014/main" id="{9FBD816B-FB36-83A2-76F9-2D096FC07F6A}"/>
              </a:ext>
            </a:extLst>
          </p:cNvPr>
          <p:cNvSpPr/>
          <p:nvPr/>
        </p:nvSpPr>
        <p:spPr>
          <a:xfrm>
            <a:off x="5371115" y="4320403"/>
            <a:ext cx="12688285" cy="577609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phần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vận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sĩ</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nhà</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tu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Sài</a:t>
            </a:r>
            <a:r>
              <a:rPr lang="en-US" sz="3000" dirty="0">
                <a:latin typeface="Arial" panose="020B0604020202020204" pitchFamily="34" charset="0"/>
                <a:cs typeface="Arial" panose="020B0604020202020204" pitchFamily="34" charset="0"/>
              </a:rPr>
              <a:t> Gòn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thị</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Liên </a:t>
            </a:r>
            <a:r>
              <a:rPr lang="en-US" sz="3000" dirty="0" err="1">
                <a:latin typeface="Arial" panose="020B0604020202020204" pitchFamily="34" charset="0"/>
                <a:cs typeface="Arial" panose="020B0604020202020204" pitchFamily="34" charset="0"/>
              </a:rPr>
              <a:t>minh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hòa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bình</a:t>
            </a:r>
            <a:r>
              <a:rPr lang="en-US" sz="3000" dirty="0">
                <a:latin typeface="Arial" panose="020B0604020202020204" pitchFamily="34" charset="0"/>
                <a:cs typeface="Arial" panose="020B0604020202020204" pitchFamily="34" charset="0"/>
              </a:rPr>
              <a:t> Việt Nam.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người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ngọn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cờ</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hợp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miền</a:t>
            </a:r>
            <a:r>
              <a:rPr lang="en-US" sz="3000" dirty="0">
                <a:latin typeface="Arial" panose="020B0604020202020204" pitchFamily="34" charset="0"/>
                <a:cs typeface="Arial" panose="020B0604020202020204" pitchFamily="34" charset="0"/>
              </a:rPr>
              <a:t> Nam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Mỹ</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nước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tượng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cuộc</a:t>
            </a:r>
            <a:br>
              <a:rPr lang="en-US" sz="3000" dirty="0">
                <a:latin typeface="Arial" panose="020B0604020202020204" pitchFamily="34" charset="0"/>
                <a:cs typeface="Arial" panose="020B0604020202020204" pitchFamily="34" charset="0"/>
              </a:rPr>
            </a:br>
            <a:r>
              <a:rPr lang="en-US" sz="3000" dirty="0" err="1">
                <a:latin typeface="Arial" panose="020B0604020202020204" pitchFamily="34" charset="0"/>
                <a:cs typeface="Arial" panose="020B0604020202020204" pitchFamily="34" charset="0"/>
              </a:rPr>
              <a:t>đấu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lập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tộc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tự</a:t>
            </a:r>
            <a:r>
              <a:rPr lang="en-US" sz="3000" dirty="0">
                <a:latin typeface="Arial" panose="020B0604020202020204" pitchFamily="34" charset="0"/>
                <a:cs typeface="Arial" panose="020B0604020202020204" pitchFamily="34" charset="0"/>
              </a:rPr>
              <a:t> do, </a:t>
            </a:r>
            <a:r>
              <a:rPr lang="en-US" sz="3000" dirty="0" err="1">
                <a:latin typeface="Arial" panose="020B0604020202020204" pitchFamily="34" charset="0"/>
                <a:cs typeface="Arial" panose="020B0604020202020204" pitchFamily="34" charset="0"/>
              </a:rPr>
              <a:t>hạnh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mình</a:t>
            </a:r>
            <a:r>
              <a:rPr lang="en-US" sz="3000"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1FB0C7E1-7C0A-A51C-DF3A-CAE36206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9" y="2171700"/>
            <a:ext cx="4912089" cy="6549452"/>
          </a:xfrm>
          <a:prstGeom prst="rect">
            <a:avLst/>
          </a:prstGeom>
        </p:spPr>
      </p:pic>
      <p:sp>
        <p:nvSpPr>
          <p:cNvPr id="20" name="TextBox 19">
            <a:extLst>
              <a:ext uri="{FF2B5EF4-FFF2-40B4-BE49-F238E27FC236}">
                <a16:creationId xmlns:a16="http://schemas.microsoft.com/office/drawing/2014/main" id="{9DEDFB82-003F-D41B-F546-96A7C458A90E}"/>
              </a:ext>
            </a:extLst>
          </p:cNvPr>
          <p:cNvSpPr txBox="1"/>
          <p:nvPr/>
        </p:nvSpPr>
        <p:spPr>
          <a:xfrm>
            <a:off x="6743700" y="1292066"/>
            <a:ext cx="10287000" cy="270843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NGUYỄN HỮU THỌ</a:t>
            </a:r>
          </a:p>
          <a:p>
            <a:pPr algn="ctr"/>
            <a:r>
              <a:rPr lang="en-US" sz="2600" b="1" dirty="0">
                <a:solidFill>
                  <a:srgbClr val="0070C0"/>
                </a:solidFill>
                <a:latin typeface="Cambria" panose="02040503050406030204" pitchFamily="18" charset="0"/>
                <a:ea typeface="Cambria" panose="02040503050406030204" pitchFamily="18" charset="0"/>
              </a:rPr>
              <a:t>(1910 – 1996)</a:t>
            </a:r>
          </a:p>
          <a:p>
            <a:pPr algn="ctr"/>
            <a:r>
              <a:rPr lang="en-GB" sz="2400" b="1" dirty="0">
                <a:latin typeface="Cambria" panose="02040503050406030204" pitchFamily="18" charset="0"/>
                <a:ea typeface="Cambria" panose="02040503050406030204" pitchFamily="18" charset="0"/>
              </a:rPr>
              <a:t>Nguyên </a:t>
            </a:r>
            <a:r>
              <a:rPr lang="en-GB" sz="2400" b="1" dirty="0" err="1">
                <a:latin typeface="Cambria" panose="02040503050406030204" pitchFamily="18" charset="0"/>
                <a:ea typeface="Cambria" panose="02040503050406030204" pitchFamily="18" charset="0"/>
              </a:rPr>
              <a:t>Chủ</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tịch</a:t>
            </a:r>
            <a:r>
              <a:rPr lang="en-GB" sz="2400" b="1" dirty="0">
                <a:latin typeface="Cambria" panose="02040503050406030204" pitchFamily="18" charset="0"/>
                <a:ea typeface="Cambria" panose="02040503050406030204" pitchFamily="18" charset="0"/>
              </a:rPr>
              <a:t> Quốc </a:t>
            </a:r>
            <a:r>
              <a:rPr lang="en-GB" sz="2400" b="1" dirty="0" err="1">
                <a:latin typeface="Cambria" panose="02040503050406030204" pitchFamily="18" charset="0"/>
                <a:ea typeface="Cambria" panose="02040503050406030204" pitchFamily="18" charset="0"/>
              </a:rPr>
              <a:t>hội</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Chủ</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tịch</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đầu</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tiên</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của</a:t>
            </a:r>
            <a:r>
              <a:rPr lang="en-GB" sz="2400" b="1" dirty="0">
                <a:latin typeface="Cambria" panose="02040503050406030204" pitchFamily="18" charset="0"/>
                <a:ea typeface="Cambria" panose="02040503050406030204" pitchFamily="18" charset="0"/>
              </a:rPr>
              <a:t> Mặt trận </a:t>
            </a:r>
            <a:r>
              <a:rPr lang="en-GB" sz="2400" b="1" dirty="0" err="1">
                <a:latin typeface="Cambria" panose="02040503050406030204" pitchFamily="18" charset="0"/>
                <a:ea typeface="Cambria" panose="02040503050406030204" pitchFamily="18" charset="0"/>
              </a:rPr>
              <a:t>Dân</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tộc</a:t>
            </a:r>
            <a:br>
              <a:rPr lang="en-GB" sz="2400" b="1" dirty="0">
                <a:latin typeface="Cambria" panose="02040503050406030204" pitchFamily="18" charset="0"/>
                <a:ea typeface="Cambria" panose="02040503050406030204" pitchFamily="18" charset="0"/>
              </a:rPr>
            </a:br>
            <a:r>
              <a:rPr lang="en-GB" sz="2400" b="1" dirty="0" err="1">
                <a:latin typeface="Cambria" panose="02040503050406030204" pitchFamily="18" charset="0"/>
                <a:ea typeface="Cambria" panose="02040503050406030204" pitchFamily="18" charset="0"/>
              </a:rPr>
              <a:t>Giải</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phóng</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miền</a:t>
            </a:r>
            <a:r>
              <a:rPr lang="en-GB" sz="2400" b="1" dirty="0">
                <a:latin typeface="Cambria" panose="02040503050406030204" pitchFamily="18" charset="0"/>
                <a:ea typeface="Cambria" panose="02040503050406030204" pitchFamily="18" charset="0"/>
              </a:rPr>
              <a:t> Nam Việt Nam, </a:t>
            </a:r>
            <a:r>
              <a:rPr lang="en-GB" sz="2400" b="1" dirty="0" err="1">
                <a:latin typeface="Cambria" panose="02040503050406030204" pitchFamily="18" charset="0"/>
                <a:ea typeface="Cambria" panose="02040503050406030204" pitchFamily="18" charset="0"/>
              </a:rPr>
              <a:t>Chủ</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tịch</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Hội</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đồng</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cố</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vấn</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Chính</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phủ</a:t>
            </a:r>
            <a:br>
              <a:rPr lang="en-GB" sz="2400" b="1" dirty="0">
                <a:latin typeface="Cambria" panose="02040503050406030204" pitchFamily="18" charset="0"/>
                <a:ea typeface="Cambria" panose="02040503050406030204" pitchFamily="18" charset="0"/>
              </a:rPr>
            </a:br>
            <a:r>
              <a:rPr lang="en-GB" sz="2400" b="1" dirty="0" err="1">
                <a:latin typeface="Cambria" panose="02040503050406030204" pitchFamily="18" charset="0"/>
                <a:ea typeface="Cambria" panose="02040503050406030204" pitchFamily="18" charset="0"/>
              </a:rPr>
              <a:t>Cách</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mạng</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lâm</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thời</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Cộng</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hòa</a:t>
            </a:r>
            <a:r>
              <a:rPr lang="en-GB" sz="2400" b="1" dirty="0">
                <a:latin typeface="Cambria" panose="02040503050406030204" pitchFamily="18" charset="0"/>
                <a:ea typeface="Cambria" panose="02040503050406030204" pitchFamily="18" charset="0"/>
              </a:rPr>
              <a:t> </a:t>
            </a:r>
            <a:r>
              <a:rPr lang="en-GB" sz="2400" b="1" dirty="0" err="1">
                <a:latin typeface="Cambria" panose="02040503050406030204" pitchFamily="18" charset="0"/>
                <a:ea typeface="Cambria" panose="02040503050406030204" pitchFamily="18" charset="0"/>
              </a:rPr>
              <a:t>miền</a:t>
            </a:r>
            <a:r>
              <a:rPr lang="en-GB" sz="2400" b="1" dirty="0">
                <a:latin typeface="Cambria" panose="02040503050406030204" pitchFamily="18" charset="0"/>
                <a:ea typeface="Cambria" panose="02040503050406030204" pitchFamily="18" charset="0"/>
              </a:rPr>
              <a:t> Nam Việt Nam</a:t>
            </a:r>
            <a:endParaRPr lang="en-US" sz="2400" b="1" dirty="0">
              <a:solidFill>
                <a:srgbClr val="0070C0"/>
              </a:solidFill>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910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A1DB143-E7E0-2DB5-5A90-7C8A1F7AB9A0}"/>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20D536D7-0EA1-9715-90AE-CC6BAEF78371}"/>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50D7361A-208D-B46F-CAD6-12F6585BFB22}"/>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555FC6-BDC4-613D-A8B4-2330ED2B7A20}"/>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1" name="Flowchart: Alternate Process 20">
            <a:extLst>
              <a:ext uri="{FF2B5EF4-FFF2-40B4-BE49-F238E27FC236}">
                <a16:creationId xmlns:a16="http://schemas.microsoft.com/office/drawing/2014/main" id="{31D9A400-5DA1-EB6A-9DE4-3FC4C18752FB}"/>
              </a:ext>
            </a:extLst>
          </p:cNvPr>
          <p:cNvSpPr/>
          <p:nvPr/>
        </p:nvSpPr>
        <p:spPr>
          <a:xfrm>
            <a:off x="5292213" y="4091799"/>
            <a:ext cx="12801600" cy="5776097"/>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2700" dirty="0" err="1">
                <a:latin typeface="Arial" panose="020B0604020202020204" pitchFamily="34" charset="0"/>
                <a:cs typeface="Arial" panose="020B0604020202020204" pitchFamily="34" charset="0"/>
              </a:rPr>
              <a:t>Ông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có</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những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đóng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góp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quan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trọng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vào</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tiến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trình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thực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hiện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đường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lối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đổi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mới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của</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Đảng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trong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phát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triển</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như</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Quyết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định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vê</a:t>
            </a:r>
            <a:r>
              <a:rPr lang="en-US" sz="2700" dirty="0">
                <a:latin typeface="Arial" panose="020B0604020202020204" pitchFamily="34" charset="0"/>
                <a:cs typeface="Arial" panose="020B0604020202020204" pitchFamily="34" charset="0"/>
              </a:rPr>
              <a:t>̀ chủ </a:t>
            </a:r>
            <a:r>
              <a:rPr lang="en-US" sz="2700" dirty="0" err="1">
                <a:latin typeface="Arial" panose="020B0604020202020204" pitchFamily="34" charset="0"/>
                <a:cs typeface="Arial" panose="020B0604020202020204" pitchFamily="34" charset="0"/>
              </a:rPr>
              <a:t>trương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nhập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bằng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đường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hàng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không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để</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ngăn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chặn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nạn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tư</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thương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độc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chiếm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gây</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nhiễu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thị</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trường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từ</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đó</a:t>
            </a:r>
            <a:r>
              <a:rPr lang="en-US" sz="2700" dirty="0">
                <a:latin typeface="Arial" panose="020B0604020202020204" pitchFamily="34" charset="0"/>
                <a:cs typeface="Arial" panose="020B0604020202020204" pitchFamily="34" charset="0"/>
              </a:rPr>
              <a:t> Công ty </a:t>
            </a:r>
            <a:r>
              <a:rPr lang="en-US" sz="2700" dirty="0" err="1">
                <a:latin typeface="Arial" panose="020B0604020202020204" pitchFamily="34" charset="0"/>
                <a:cs typeface="Arial" panose="020B0604020202020204" pitchFamily="34" charset="0"/>
              </a:rPr>
              <a:t>Vàng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bạc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đá</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quý</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(SJC)</a:t>
            </a:r>
            <a:br>
              <a:rPr lang="en-US" sz="2700" dirty="0">
                <a:latin typeface="Arial" panose="020B0604020202020204" pitchFamily="34" charset="0"/>
                <a:cs typeface="Arial" panose="020B0604020202020204" pitchFamily="34" charset="0"/>
              </a:rPr>
            </a:br>
            <a:r>
              <a:rPr lang="en-US" sz="2700" dirty="0" err="1">
                <a:latin typeface="Arial" panose="020B0604020202020204" pitchFamily="34" charset="0"/>
                <a:cs typeface="Arial" panose="020B0604020202020204" pitchFamily="34" charset="0"/>
              </a:rPr>
              <a:t>ra</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đời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Từ</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hệ</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thống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Hợp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tác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xã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mua</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bán</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kém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hiệu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quả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chuyển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đổi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thành</a:t>
            </a:r>
            <a:r>
              <a:rPr lang="en-US" sz="2700" dirty="0">
                <a:latin typeface="Arial" panose="020B0604020202020204" pitchFamily="34" charset="0"/>
                <a:cs typeface="Arial" panose="020B0604020202020204" pitchFamily="34" charset="0"/>
              </a:rPr>
              <a:t> Liên </a:t>
            </a:r>
            <a:r>
              <a:rPr lang="en-US" sz="2700" dirty="0" err="1">
                <a:latin typeface="Arial" panose="020B0604020202020204" pitchFamily="34" charset="0"/>
                <a:cs typeface="Arial" panose="020B0604020202020204" pitchFamily="34" charset="0"/>
              </a:rPr>
              <a:t>hiệp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Hợp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tác</a:t>
            </a:r>
            <a:r>
              <a:rPr lang="en-US" sz="2700" dirty="0">
                <a:latin typeface="Arial" panose="020B0604020202020204" pitchFamily="34" charset="0"/>
                <a:cs typeface="Arial" panose="020B0604020202020204" pitchFamily="34" charset="0"/>
              </a:rPr>
              <a:t> xã Thương </a:t>
            </a:r>
            <a:r>
              <a:rPr lang="en-US" sz="2700" dirty="0" err="1">
                <a:latin typeface="Arial" panose="020B0604020202020204" pitchFamily="34" charset="0"/>
                <a:cs typeface="Arial" panose="020B0604020202020204" pitchFamily="34" charset="0"/>
              </a:rPr>
              <a:t>mại</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SaiGon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Co.op</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thành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lập</a:t>
            </a:r>
            <a:r>
              <a:rPr lang="en-US" sz="2700" dirty="0">
                <a:latin typeface="Arial" panose="020B0604020202020204" pitchFamily="34" charset="0"/>
                <a:cs typeface="Arial" panose="020B0604020202020204" pitchFamily="34" charset="0"/>
              </a:rPr>
              <a:t> Khu </a:t>
            </a:r>
            <a:r>
              <a:rPr lang="en-US" sz="2700" dirty="0" err="1">
                <a:latin typeface="Arial" panose="020B0604020202020204" pitchFamily="34" charset="0"/>
                <a:cs typeface="Arial" panose="020B0604020202020204" pitchFamily="34" charset="0"/>
              </a:rPr>
              <a:t>chế</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xuất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đầu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tiên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tại</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nước</a:t>
            </a:r>
            <a:r>
              <a:rPr lang="en-US" sz="2700" dirty="0">
                <a:latin typeface="Arial" panose="020B0604020202020204" pitchFamily="34" charset="0"/>
                <a:cs typeface="Arial" panose="020B0604020202020204" pitchFamily="34" charset="0"/>
              </a:rPr>
              <a:t> (Khu </a:t>
            </a:r>
            <a:r>
              <a:rPr lang="en-US" sz="2700" dirty="0" err="1">
                <a:latin typeface="Arial" panose="020B0604020202020204" pitchFamily="34" charset="0"/>
                <a:cs typeface="Arial" panose="020B0604020202020204" pitchFamily="34" charset="0"/>
              </a:rPr>
              <a:t>chế</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xuất</a:t>
            </a:r>
            <a:r>
              <a:rPr lang="en-US" sz="2700" dirty="0">
                <a:latin typeface="Arial" panose="020B0604020202020204" pitchFamily="34" charset="0"/>
                <a:cs typeface="Arial" panose="020B0604020202020204" pitchFamily="34" charset="0"/>
              </a:rPr>
              <a:t> Tân </a:t>
            </a:r>
            <a:r>
              <a:rPr lang="en-US" sz="2700" dirty="0" err="1">
                <a:latin typeface="Arial" panose="020B0604020202020204" pitchFamily="34" charset="0"/>
                <a:cs typeface="Arial" panose="020B0604020202020204" pitchFamily="34" charset="0"/>
              </a:rPr>
              <a:t>Thuận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mở</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hướng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phát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triển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vê</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phía</a:t>
            </a:r>
            <a:r>
              <a:rPr lang="en-US" sz="2700" dirty="0">
                <a:latin typeface="Arial" panose="020B0604020202020204" pitchFamily="34" charset="0"/>
                <a:cs typeface="Arial" panose="020B0604020202020204" pitchFamily="34" charset="0"/>
              </a:rPr>
              <a:t> Nam </a:t>
            </a:r>
            <a:r>
              <a:rPr lang="en-US" sz="2700" dirty="0" err="1">
                <a:latin typeface="Arial" panose="020B0604020202020204" pitchFamily="34" charset="0"/>
                <a:cs typeface="Arial" panose="020B0604020202020204" pitchFamily="34" charset="0"/>
              </a:rPr>
              <a:t>của</a:t>
            </a:r>
            <a:r>
              <a:rPr lang="en-US" sz="2700" dirty="0">
                <a:latin typeface="Arial" panose="020B0604020202020204" pitchFamily="34" charset="0"/>
                <a:cs typeface="Arial" panose="020B0604020202020204" pitchFamily="34" charset="0"/>
              </a:rPr>
              <a:t> Thành </a:t>
            </a:r>
            <a:r>
              <a:rPr lang="en-US" sz="2700" dirty="0" err="1">
                <a:latin typeface="Arial" panose="020B0604020202020204" pitchFamily="34" charset="0"/>
                <a:cs typeface="Arial" panose="020B0604020202020204" pitchFamily="34" charset="0"/>
              </a:rPr>
              <a:t>phố</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hình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thành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và</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phát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triển</a:t>
            </a:r>
            <a:r>
              <a:rPr lang="en-US" sz="2700" dirty="0">
                <a:latin typeface="Arial" panose="020B0604020202020204" pitchFamily="34" charset="0"/>
                <a:cs typeface="Arial" panose="020B0604020202020204" pitchFamily="34" charset="0"/>
              </a:rPr>
              <a:t> Khu </a:t>
            </a:r>
            <a:r>
              <a:rPr lang="en-US" sz="2700" dirty="0" err="1">
                <a:latin typeface="Arial" panose="020B0604020202020204" pitchFamily="34" charset="0"/>
                <a:cs typeface="Arial" panose="020B0604020202020204" pitchFamily="34" charset="0"/>
              </a:rPr>
              <a:t>đô</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thị</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mới</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Phú</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Mỹ</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Hưng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Ông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đã</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dành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nhiều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tâm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huyết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cho</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việc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xây</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dựng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nhiều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công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trình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có</a:t>
            </a:r>
            <a:r>
              <a:rPr lang="en-US" sz="2700" dirty="0">
                <a:latin typeface="Arial" panose="020B0604020202020204" pitchFamily="34" charset="0"/>
                <a:cs typeface="Arial" panose="020B0604020202020204" pitchFamily="34" charset="0"/>
              </a:rPr>
              <a:t> ý </a:t>
            </a:r>
            <a:r>
              <a:rPr lang="en-US" sz="2700" dirty="0" err="1">
                <a:latin typeface="Arial" panose="020B0604020202020204" pitchFamily="34" charset="0"/>
                <a:cs typeface="Arial" panose="020B0604020202020204" pitchFamily="34" charset="0"/>
              </a:rPr>
              <a:t>nghĩa</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lịch</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sử</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nhân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văn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sâu</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sắc</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như</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xây</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dựng</a:t>
            </a:r>
            <a:r>
              <a:rPr lang="en-US" sz="2700" dirty="0">
                <a:latin typeface="Arial" panose="020B0604020202020204" pitchFamily="34" charset="0"/>
                <a:cs typeface="Arial" panose="020B0604020202020204" pitchFamily="34" charset="0"/>
              </a:rPr>
              <a:t> Khu </a:t>
            </a:r>
            <a:r>
              <a:rPr lang="en-US" sz="2700" dirty="0" err="1">
                <a:latin typeface="Arial" panose="020B0604020202020204" pitchFamily="34" charset="0"/>
                <a:cs typeface="Arial" panose="020B0604020202020204" pitchFamily="34" charset="0"/>
              </a:rPr>
              <a:t>tưởng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niệm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Đền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liệt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sĩ</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Bến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Dược</a:t>
            </a:r>
            <a:r>
              <a:rPr lang="en-US" sz="2700" dirty="0">
                <a:latin typeface="Arial" panose="020B0604020202020204" pitchFamily="34" charset="0"/>
                <a:cs typeface="Arial" panose="020B0604020202020204" pitchFamily="34" charset="0"/>
              </a:rPr>
              <a:t> ở </a:t>
            </a:r>
            <a:r>
              <a:rPr lang="en-US" sz="2700" dirty="0" err="1">
                <a:latin typeface="Arial" panose="020B0604020202020204" pitchFamily="34" charset="0"/>
                <a:cs typeface="Arial" panose="020B0604020202020204" pitchFamily="34" charset="0"/>
              </a:rPr>
              <a:t>Củ</a:t>
            </a:r>
            <a:r>
              <a:rPr lang="en-US" sz="2700" dirty="0">
                <a:latin typeface="Arial" panose="020B0604020202020204" pitchFamily="34" charset="0"/>
                <a:cs typeface="Arial" panose="020B0604020202020204" pitchFamily="34" charset="0"/>
              </a:rPr>
              <a:t> Chi, </a:t>
            </a:r>
            <a:r>
              <a:rPr lang="en-US" sz="2700" dirty="0" err="1">
                <a:latin typeface="Arial" panose="020B0604020202020204" pitchFamily="34" charset="0"/>
                <a:cs typeface="Arial" panose="020B0604020202020204" pitchFamily="34" charset="0"/>
              </a:rPr>
              <a:t>Đền</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tưởng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niệm</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các</a:t>
            </a:r>
            <a:r>
              <a:rPr lang="en-US" sz="2700" dirty="0">
                <a:latin typeface="Arial" panose="020B0604020202020204" pitchFamily="34" charset="0"/>
                <a:cs typeface="Arial" panose="020B0604020202020204" pitchFamily="34" charset="0"/>
              </a:rPr>
              <a:t> Vua Hùng.</a:t>
            </a:r>
          </a:p>
        </p:txBody>
      </p:sp>
      <p:pic>
        <p:nvPicPr>
          <p:cNvPr id="5" name="Picture 4">
            <a:extLst>
              <a:ext uri="{FF2B5EF4-FFF2-40B4-BE49-F238E27FC236}">
                <a16:creationId xmlns:a16="http://schemas.microsoft.com/office/drawing/2014/main" id="{630C261B-FD7C-C700-246F-DAB53663E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90700"/>
            <a:ext cx="4916258" cy="6258474"/>
          </a:xfrm>
          <a:prstGeom prst="rect">
            <a:avLst/>
          </a:prstGeom>
        </p:spPr>
      </p:pic>
      <p:sp>
        <p:nvSpPr>
          <p:cNvPr id="2" name="TextBox 1">
            <a:extLst>
              <a:ext uri="{FF2B5EF4-FFF2-40B4-BE49-F238E27FC236}">
                <a16:creationId xmlns:a16="http://schemas.microsoft.com/office/drawing/2014/main" id="{1A66D2DD-1A4D-328F-0157-B6E8AAC5A7C0}"/>
              </a:ext>
            </a:extLst>
          </p:cNvPr>
          <p:cNvSpPr txBox="1"/>
          <p:nvPr/>
        </p:nvSpPr>
        <p:spPr>
          <a:xfrm>
            <a:off x="6743700" y="1428799"/>
            <a:ext cx="10287000" cy="2339102"/>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VÕ TRẦN CHÍ</a:t>
            </a:r>
          </a:p>
          <a:p>
            <a:pPr algn="ctr"/>
            <a:r>
              <a:rPr lang="en-US" sz="2600" b="1" dirty="0">
                <a:solidFill>
                  <a:srgbClr val="0070C0"/>
                </a:solidFill>
                <a:latin typeface="Cambria" panose="02040503050406030204" pitchFamily="18" charset="0"/>
                <a:ea typeface="Cambria" panose="02040503050406030204" pitchFamily="18" charset="0"/>
              </a:rPr>
              <a:t>(1927 – 2011)</a:t>
            </a:r>
          </a:p>
          <a:p>
            <a:pPr algn="ctr"/>
            <a:r>
              <a:rPr lang="en-US" sz="2400" b="1" dirty="0">
                <a:latin typeface="Cambria" panose="02040503050406030204" pitchFamily="18" charset="0"/>
                <a:ea typeface="Cambria" panose="02040503050406030204" pitchFamily="18" charset="0"/>
              </a:rPr>
              <a:t>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trị</a:t>
            </a:r>
            <a:r>
              <a:rPr lang="en-US" sz="2400" b="1" dirty="0">
                <a:latin typeface="Cambria" panose="02040503050406030204" pitchFamily="18" charset="0"/>
                <a:ea typeface="Cambria" panose="02040503050406030204" pitchFamily="18" charset="0"/>
              </a:rPr>
              <a:t>,</a:t>
            </a:r>
          </a:p>
          <a:p>
            <a:pPr algn="ct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thư</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Chí Minh</a:t>
            </a:r>
            <a:endParaRPr lang="en-US" sz="2400" b="1" dirty="0">
              <a:solidFill>
                <a:srgbClr val="0070C0"/>
              </a:solidFill>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328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4BFD0">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4828D706-3A5F-0386-1C3B-584EB8C35018}"/>
            </a:ext>
          </a:extLst>
        </p:cNvPr>
        <p:cNvGrpSpPr/>
        <p:nvPr/>
      </p:nvGrpSpPr>
      <p:grpSpPr>
        <a:xfrm>
          <a:off x="0" y="0"/>
          <a:ext cx="0" cy="0"/>
          <a:chOff x="0" y="0"/>
          <a:chExt cx="0" cy="0"/>
        </a:xfrm>
      </p:grpSpPr>
      <p:sp>
        <p:nvSpPr>
          <p:cNvPr id="14" name="TextBox 14">
            <a:extLst>
              <a:ext uri="{FF2B5EF4-FFF2-40B4-BE49-F238E27FC236}">
                <a16:creationId xmlns:a16="http://schemas.microsoft.com/office/drawing/2014/main" id="{C457D12B-05C8-047F-D66C-CF73BB2BF757}"/>
              </a:ext>
            </a:extLst>
          </p:cNvPr>
          <p:cNvSpPr txBox="1"/>
          <p:nvPr/>
        </p:nvSpPr>
        <p:spPr>
          <a:xfrm>
            <a:off x="-1720074" y="376952"/>
            <a:ext cx="15572396" cy="709490"/>
          </a:xfrm>
          <a:prstGeom prst="rect">
            <a:avLst/>
          </a:prstGeom>
        </p:spPr>
        <p:txBody>
          <a:bodyPr lIns="0" tIns="0" rIns="0" bIns="0" rtlCol="0" anchor="t">
            <a:spAutoFit/>
          </a:bodyPr>
          <a:lstStyle/>
          <a:p>
            <a:pPr algn="ctr">
              <a:lnSpc>
                <a:spcPts val="5868"/>
              </a:lnSpc>
            </a:pP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I.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Lĩnh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vực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Chính</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trị</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quản</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lý</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Nhà</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 </a:t>
            </a:r>
            <a:r>
              <a:rPr lang="en-US" sz="4890" b="1" dirty="0" err="1">
                <a:solidFill>
                  <a:srgbClr val="0055C8"/>
                </a:solidFill>
                <a:latin typeface="Segoe UI" panose="020B0502040204020203" pitchFamily="34" charset="0"/>
                <a:ea typeface="Montserrat Heavy"/>
                <a:cs typeface="Segoe UI" panose="020B0502040204020203" pitchFamily="34" charset="0"/>
                <a:sym typeface="Montserrat Heavy"/>
              </a:rPr>
              <a:t>nước</a:t>
            </a:r>
            <a:r>
              <a:rPr lang="en-US" sz="4890" b="1" dirty="0">
                <a:solidFill>
                  <a:srgbClr val="0055C8"/>
                </a:solidFill>
                <a:latin typeface="Segoe UI" panose="020B0502040204020203" pitchFamily="34" charset="0"/>
                <a:ea typeface="Montserrat Heavy"/>
                <a:cs typeface="Segoe UI" panose="020B0502040204020203" pitchFamily="34" charset="0"/>
                <a:sym typeface="Montserrat Heavy"/>
              </a:rPr>
              <a:t>:</a:t>
            </a:r>
          </a:p>
        </p:txBody>
      </p:sp>
      <p:cxnSp>
        <p:nvCxnSpPr>
          <p:cNvPr id="11" name="Straight Connector 10">
            <a:extLst>
              <a:ext uri="{FF2B5EF4-FFF2-40B4-BE49-F238E27FC236}">
                <a16:creationId xmlns:a16="http://schemas.microsoft.com/office/drawing/2014/main" id="{4A44E6EA-BFEA-E244-9EF4-DAB1625478FD}"/>
              </a:ext>
            </a:extLst>
          </p:cNvPr>
          <p:cNvCxnSpPr/>
          <p:nvPr/>
        </p:nvCxnSpPr>
        <p:spPr>
          <a:xfrm>
            <a:off x="0" y="1104900"/>
            <a:ext cx="18288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216ADA-10C8-0528-EAC0-84B9D52FC057}"/>
              </a:ext>
            </a:extLst>
          </p:cNvPr>
          <p:cNvCxnSpPr>
            <a:cxnSpLocks/>
          </p:cNvCxnSpPr>
          <p:nvPr/>
        </p:nvCxnSpPr>
        <p:spPr>
          <a:xfrm>
            <a:off x="11887200" y="1028700"/>
            <a:ext cx="6400800" cy="0"/>
          </a:xfrm>
          <a:prstGeom prst="line">
            <a:avLst/>
          </a:prstGeom>
          <a:ln w="158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243C71-15D7-4B0B-05C1-22D56B400F88}"/>
              </a:ext>
            </a:extLst>
          </p:cNvPr>
          <p:cNvSpPr txBox="1"/>
          <p:nvPr/>
        </p:nvSpPr>
        <p:spPr>
          <a:xfrm>
            <a:off x="6857999" y="1572483"/>
            <a:ext cx="10287000" cy="2708434"/>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Ông</a:t>
            </a:r>
            <a:r>
              <a:rPr lang="en-US" sz="4000" b="1" dirty="0">
                <a:latin typeface="Cambria" panose="02040503050406030204" pitchFamily="18" charset="0"/>
                <a:ea typeface="Cambria" panose="02040503050406030204" pitchFamily="18" charset="0"/>
              </a:rPr>
              <a:t> </a:t>
            </a:r>
            <a:r>
              <a:rPr lang="en-US" sz="7200" b="1" dirty="0">
                <a:solidFill>
                  <a:srgbClr val="FF0000"/>
                </a:solidFill>
                <a:latin typeface="Cambria" panose="02040503050406030204" pitchFamily="18" charset="0"/>
                <a:ea typeface="Cambria" panose="02040503050406030204" pitchFamily="18" charset="0"/>
              </a:rPr>
              <a:t>TRẦN VĂN TRÀ</a:t>
            </a:r>
          </a:p>
          <a:p>
            <a:pPr algn="ctr"/>
            <a:r>
              <a:rPr lang="en-US" sz="2600" b="1" dirty="0">
                <a:solidFill>
                  <a:srgbClr val="0070C0"/>
                </a:solidFill>
                <a:latin typeface="Cambria" panose="02040503050406030204" pitchFamily="18" charset="0"/>
                <a:ea typeface="Cambria" panose="02040503050406030204" pitchFamily="18" charset="0"/>
              </a:rPr>
              <a:t>(1919 – 1996)</a:t>
            </a:r>
          </a:p>
          <a:p>
            <a:pPr algn="ctr"/>
            <a:r>
              <a:rPr lang="en-US" sz="2400" b="1" dirty="0" err="1">
                <a:latin typeface="Cambria" panose="02040503050406030204" pitchFamily="18" charset="0"/>
                <a:ea typeface="Cambria" panose="02040503050406030204" pitchFamily="18" charset="0"/>
              </a:rPr>
              <a:t>Thượng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tướng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viên</a:t>
            </a:r>
            <a:r>
              <a:rPr lang="en-US" sz="2400" b="1" dirty="0">
                <a:latin typeface="Cambria" panose="02040503050406030204" pitchFamily="18" charset="0"/>
                <a:ea typeface="Cambria" panose="02040503050406030204" pitchFamily="18" charset="0"/>
              </a:rPr>
              <a:t> Ban </a:t>
            </a:r>
            <a:r>
              <a:rPr lang="en-US" sz="2400" b="1" dirty="0" err="1">
                <a:latin typeface="Cambria" panose="02040503050406030204" pitchFamily="18" charset="0"/>
                <a:ea typeface="Cambria" panose="02040503050406030204" pitchFamily="18" charset="0"/>
              </a:rPr>
              <a:t>Chấp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Trung </a:t>
            </a:r>
            <a:r>
              <a:rPr lang="en-US" sz="2400" b="1" dirty="0" err="1">
                <a:latin typeface="Cambria" panose="02040503050406030204" pitchFamily="18" charset="0"/>
                <a:ea typeface="Cambria" panose="02040503050406030204" pitchFamily="18" charset="0"/>
              </a:rPr>
              <a:t>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Đảng</a:t>
            </a:r>
            <a:r>
              <a:rPr lang="en-US" sz="2400" b="1" dirty="0">
                <a:latin typeface="Cambria" panose="02040503050406030204" pitchFamily="18" charset="0"/>
                <a:ea typeface="Cambria" panose="02040503050406030204" pitchFamily="18" charset="0"/>
              </a:rPr>
              <a:t>, Nguyên </a:t>
            </a:r>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tịch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Ủy</a:t>
            </a:r>
            <a:r>
              <a:rPr lang="en-US" sz="2400" b="1" dirty="0">
                <a:latin typeface="Cambria" panose="02040503050406030204" pitchFamily="18" charset="0"/>
                <a:ea typeface="Cambria" panose="02040503050406030204" pitchFamily="18" charset="0"/>
              </a:rPr>
              <a:t> ban Quân </a:t>
            </a:r>
            <a:r>
              <a:rPr lang="en-US" sz="2400" b="1" dirty="0" err="1">
                <a:latin typeface="Cambria" panose="02040503050406030204" pitchFamily="18" charset="0"/>
                <a:ea typeface="Cambria" panose="02040503050406030204" pitchFamily="18" charset="0"/>
              </a:rPr>
              <a:t>quản</a:t>
            </a:r>
            <a:r>
              <a:rPr lang="en-US" sz="2400" b="1" dirty="0">
                <a:latin typeface="Cambria" panose="02040503050406030204" pitchFamily="18" charset="0"/>
                <a:ea typeface="Cambria" panose="02040503050406030204" pitchFamily="18" charset="0"/>
              </a:rPr>
              <a:t> Thành </a:t>
            </a:r>
            <a:r>
              <a:rPr lang="en-US" sz="2400" b="1" dirty="0" err="1">
                <a:latin typeface="Cambria" panose="02040503050406030204" pitchFamily="18" charset="0"/>
                <a:ea typeface="Cambria" panose="02040503050406030204" pitchFamily="18" charset="0"/>
              </a:rPr>
              <a:t>phố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Sài</a:t>
            </a:r>
            <a:r>
              <a:rPr lang="en-US" sz="2400" b="1" dirty="0">
                <a:latin typeface="Cambria" panose="02040503050406030204" pitchFamily="18" charset="0"/>
                <a:ea typeface="Cambria" panose="02040503050406030204" pitchFamily="18" charset="0"/>
              </a:rPr>
              <a:t> Gòn - Gia Định,</a:t>
            </a:r>
            <a:br>
              <a:rPr lang="en-US" sz="2400" b="1" dirty="0">
                <a:latin typeface="Cambria" panose="02040503050406030204" pitchFamily="18" charset="0"/>
                <a:ea typeface="Cambria" panose="02040503050406030204" pitchFamily="18" charset="0"/>
              </a:rPr>
            </a:br>
            <a:r>
              <a:rPr lang="en-US" sz="2400" b="1" dirty="0" err="1">
                <a:latin typeface="Cambria" panose="02040503050406030204" pitchFamily="18" charset="0"/>
                <a:ea typeface="Cambria" panose="02040503050406030204" pitchFamily="18" charset="0"/>
              </a:rPr>
              <a:t>Tư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lệnh</a:t>
            </a:r>
            <a:r>
              <a:rPr lang="en-US" sz="2400" b="1" dirty="0">
                <a:latin typeface="Cambria" panose="02040503050406030204" pitchFamily="18" charset="0"/>
                <a:ea typeface="Cambria" panose="02040503050406030204" pitchFamily="18" charset="0"/>
              </a:rPr>
              <a:t> Quân </a:t>
            </a:r>
            <a:r>
              <a:rPr lang="en-US" sz="2400" b="1" dirty="0" err="1">
                <a:latin typeface="Cambria" panose="02040503050406030204" pitchFamily="18" charset="0"/>
                <a:ea typeface="Cambria" panose="02040503050406030204" pitchFamily="18" charset="0"/>
              </a:rPr>
              <a:t>giải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phóng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miền</a:t>
            </a:r>
            <a:r>
              <a:rPr lang="en-US" sz="2400" b="1" dirty="0">
                <a:latin typeface="Cambria" panose="02040503050406030204" pitchFamily="18" charset="0"/>
                <a:ea typeface="Cambria" panose="02040503050406030204" pitchFamily="18" charset="0"/>
              </a:rPr>
              <a:t> Nam Việt Nam</a:t>
            </a:r>
            <a:endParaRPr lang="en-US" sz="2400" b="1" dirty="0">
              <a:solidFill>
                <a:srgbClr val="0070C0"/>
              </a:solidFill>
              <a:highlight>
                <a:srgbClr val="FFFF00"/>
              </a:highlight>
              <a:latin typeface="Cambria" panose="02040503050406030204" pitchFamily="18" charset="0"/>
              <a:ea typeface="Cambria" panose="02040503050406030204" pitchFamily="18" charset="0"/>
            </a:endParaRPr>
          </a:p>
        </p:txBody>
      </p:sp>
      <p:sp>
        <p:nvSpPr>
          <p:cNvPr id="3" name="Flowchart: Alternate Process 2">
            <a:extLst>
              <a:ext uri="{FF2B5EF4-FFF2-40B4-BE49-F238E27FC236}">
                <a16:creationId xmlns:a16="http://schemas.microsoft.com/office/drawing/2014/main" id="{C3A2AA2F-011E-B64A-BDE6-A441BDD920D3}"/>
              </a:ext>
            </a:extLst>
          </p:cNvPr>
          <p:cNvSpPr/>
          <p:nvPr/>
        </p:nvSpPr>
        <p:spPr>
          <a:xfrm>
            <a:off x="5715000" y="5143500"/>
            <a:ext cx="12115800" cy="4038600"/>
          </a:xfrm>
          <a:prstGeom prst="flowChartAlternateProcess">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70C0"/>
                </a:solidFill>
                <a:latin typeface="Arial" panose="020B0604020202020204" pitchFamily="34" charset="0"/>
                <a:cs typeface="Arial" panose="020B0604020202020204" pitchFamily="34" charset="0"/>
              </a:rPr>
              <a:t>Tóm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tắt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thành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tích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dấu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ấn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biểu</a:t>
            </a:r>
            <a:r>
              <a:rPr lang="en-US" sz="3200" b="1" dirty="0">
                <a:solidFill>
                  <a:srgbClr val="0070C0"/>
                </a:solidFill>
                <a:latin typeface="Arial" panose="020B0604020202020204" pitchFamily="34" charset="0"/>
                <a:cs typeface="Arial" panose="020B0604020202020204" pitchFamily="34" charset="0"/>
              </a:rPr>
              <a:t>:</a:t>
            </a:r>
          </a:p>
          <a:p>
            <a:pPr algn="ctr"/>
            <a:endParaRPr lang="en-US" sz="1600" b="1" dirty="0">
              <a:solidFill>
                <a:srgbClr val="0070C0"/>
              </a:solidFill>
              <a:latin typeface="Arial" panose="020B0604020202020204" pitchFamily="34" charset="0"/>
              <a:cs typeface="Arial" panose="020B0604020202020204" pitchFamily="34" charset="0"/>
            </a:endParaRPr>
          </a:p>
          <a:p>
            <a:pPr indent="722313" algn="just" fontAlgn="auto"/>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vai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trò</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đầu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cầm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hồi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30 </a:t>
            </a:r>
            <a:r>
              <a:rPr lang="en-US" sz="3000" dirty="0" err="1">
                <a:latin typeface="Arial" panose="020B0604020202020204" pitchFamily="34" charset="0"/>
                <a:cs typeface="Arial" panose="020B0604020202020204" pitchFamily="34" charset="0"/>
              </a:rPr>
              <a:t>năm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mảnh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đất</a:t>
            </a:r>
            <a:r>
              <a:rPr lang="en-US" sz="3000" dirty="0">
                <a:latin typeface="Arial" panose="020B0604020202020204" pitchFamily="34" charset="0"/>
                <a:cs typeface="Arial" panose="020B0604020202020204" pitchFamily="34" charset="0"/>
              </a:rPr>
              <a:t> Thành </a:t>
            </a:r>
            <a:r>
              <a:rPr lang="en-US" sz="3000" dirty="0" err="1">
                <a:latin typeface="Arial" panose="020B0604020202020204" pitchFamily="34" charset="0"/>
                <a:cs typeface="Arial" panose="020B0604020202020204" pitchFamily="34" charset="0"/>
              </a:rPr>
              <a:t>đồng</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Tổ quốc </a:t>
            </a:r>
            <a:r>
              <a:rPr lang="en-US" sz="3000" dirty="0" err="1">
                <a:latin typeface="Arial" panose="020B0604020202020204" pitchFamily="34" charset="0"/>
                <a:cs typeface="Arial" panose="020B0604020202020204" pitchFamily="34" charset="0"/>
              </a:rPr>
              <a:t>mà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chứng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Đây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góp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quan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trọng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cuối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đồng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thuật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lịch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đội</a:t>
            </a:r>
            <a:r>
              <a:rPr lang="en-US" sz="3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26E0923-724B-71E2-995C-19F4118A3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424924"/>
            <a:ext cx="4419599" cy="6878284"/>
          </a:xfrm>
          <a:prstGeom prst="rect">
            <a:avLst/>
          </a:prstGeom>
        </p:spPr>
      </p:pic>
    </p:spTree>
    <p:extLst>
      <p:ext uri="{BB962C8B-B14F-4D97-AF65-F5344CB8AC3E}">
        <p14:creationId xmlns:p14="http://schemas.microsoft.com/office/powerpoint/2010/main" val="1021184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TotalTime>
  <Words>12140</Words>
  <Application>Microsoft Office PowerPoint</Application>
  <PresentationFormat>Custom</PresentationFormat>
  <Paragraphs>503</Paragraphs>
  <Slides>62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Times New Roman</vt:lpstr>
      <vt:lpstr>Montserrat Heavy</vt:lpstr>
      <vt:lpstr>Segoe UI</vt:lpstr>
      <vt:lpstr>Calibri</vt:lpstr>
      <vt:lpstr>Cambria</vt:lpstr>
      <vt:lpstr>UTM Talling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thông tin DH MTTQ</dc:title>
  <dc:creator>admin</dc:creator>
  <cp:lastModifiedBy>Tổ quốc Mặt trận</cp:lastModifiedBy>
  <cp:revision>93</cp:revision>
  <cp:lastPrinted>2025-03-10T01:44:39Z</cp:lastPrinted>
  <dcterms:created xsi:type="dcterms:W3CDTF">2006-08-16T00:00:00Z</dcterms:created>
  <dcterms:modified xsi:type="dcterms:W3CDTF">2025-03-12T01:43:31Z</dcterms:modified>
  <dc:identifier>DAGSNNiQK_4</dc:identifier>
</cp:coreProperties>
</file>